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281" r:id="rId4"/>
    <p:sldId id="287" r:id="rId5"/>
    <p:sldId id="291" r:id="rId7"/>
    <p:sldId id="357" r:id="rId8"/>
    <p:sldId id="295" r:id="rId9"/>
    <p:sldId id="293" r:id="rId10"/>
    <p:sldId id="349" r:id="rId11"/>
    <p:sldId id="358" r:id="rId12"/>
    <p:sldId id="359" r:id="rId13"/>
    <p:sldId id="360" r:id="rId14"/>
    <p:sldId id="328" r:id="rId15"/>
    <p:sldId id="369" r:id="rId16"/>
    <p:sldId id="370" r:id="rId17"/>
    <p:sldId id="377" r:id="rId18"/>
    <p:sldId id="372" r:id="rId19"/>
    <p:sldId id="276" r:id="rId20"/>
    <p:sldId id="330" r:id="rId21"/>
    <p:sldId id="361" r:id="rId22"/>
    <p:sldId id="282" r:id="rId23"/>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9461994@QQ.com"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1167A4"/>
    <a:srgbClr val="4D93C8"/>
    <a:srgbClr val="005DA2"/>
    <a:srgbClr val="FFF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3" d="100"/>
          <a:sy n="83" d="100"/>
        </p:scale>
        <p:origin x="643"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10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FD7E1F-682C-4D2A-A506-5EFB69BAF2A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FD7E1F-682C-4D2A-A506-5EFB69BAF2A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0FD7E1F-682C-4D2A-A506-5EFB69BAF2A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bg>
      <p:bgPr>
        <a:solidFill>
          <a:srgbClr val="1C4987"/>
        </a:solidFill>
        <a:effectLst/>
      </p:bgPr>
    </p:bg>
    <p:spTree>
      <p:nvGrpSpPr>
        <p:cNvPr id="1" name=""/>
        <p:cNvGrpSpPr/>
        <p:nvPr/>
      </p:nvGrpSpPr>
      <p:grpSpPr>
        <a:xfrm>
          <a:off x="0" y="0"/>
          <a:ext cx="0" cy="0"/>
          <a:chOff x="0" y="0"/>
          <a:chExt cx="0" cy="0"/>
        </a:xfrm>
      </p:grpSpPr>
      <p:sp>
        <p:nvSpPr>
          <p:cNvPr id="7" name="矩形 6"/>
          <p:cNvSpPr/>
          <p:nvPr userDrawn="1"/>
        </p:nvSpPr>
        <p:spPr>
          <a:xfrm>
            <a:off x="337595" y="312516"/>
            <a:ext cx="11516810" cy="6128795"/>
          </a:xfrm>
          <a:prstGeom prst="rect">
            <a:avLst/>
          </a:prstGeom>
          <a:solidFill>
            <a:schemeClr val="bg1">
              <a:lumMod val="95000"/>
            </a:schemeClr>
          </a:solidFill>
          <a:ln>
            <a:noFill/>
          </a:ln>
          <a:effectLst>
            <a:outerShdw blurRad="63500" sx="102000" sy="102000" algn="ctr" rotWithShape="0">
              <a:srgbClr val="1C498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rot="2771160">
            <a:off x="-113075" y="-375493"/>
            <a:ext cx="727227" cy="1267067"/>
          </a:xfrm>
          <a:prstGeom prst="rect">
            <a:avLst/>
          </a:prstGeom>
          <a:solidFill>
            <a:srgbClr val="1C4987"/>
          </a:solidFill>
          <a:ln>
            <a:solidFill>
              <a:srgbClr val="1C4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2965454">
            <a:off x="11449418" y="5786985"/>
            <a:ext cx="780194" cy="1473922"/>
          </a:xfrm>
          <a:prstGeom prst="rect">
            <a:avLst/>
          </a:prstGeom>
          <a:solidFill>
            <a:srgbClr val="1C4987"/>
          </a:solidFill>
          <a:ln>
            <a:solidFill>
              <a:srgbClr val="1C4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7" name="图片 16"/>
          <p:cNvPicPr>
            <a:picLocks noChangeAspect="1"/>
          </p:cNvPicPr>
          <p:nvPr userDrawn="1"/>
        </p:nvPicPr>
        <p:blipFill rotWithShape="1">
          <a:blip r:embed="rId2">
            <a:extLst>
              <a:ext uri="{28A0092B-C50C-407E-A947-70E740481C1C}">
                <a14:useLocalDpi xmlns:a14="http://schemas.microsoft.com/office/drawing/2010/main" val="0"/>
              </a:ext>
            </a:extLst>
          </a:blip>
          <a:srcRect t="13561" b="8769"/>
          <a:stretch>
            <a:fillRect/>
          </a:stretch>
        </p:blipFill>
        <p:spPr>
          <a:xfrm>
            <a:off x="-1614" y="0"/>
            <a:ext cx="12193614" cy="5478578"/>
          </a:xfrm>
          <a:prstGeom prst="rect">
            <a:avLst/>
          </a:prstGeom>
        </p:spPr>
      </p:pic>
      <p:sp>
        <p:nvSpPr>
          <p:cNvPr id="19" name="矩形 18"/>
          <p:cNvSpPr/>
          <p:nvPr userDrawn="1"/>
        </p:nvSpPr>
        <p:spPr>
          <a:xfrm>
            <a:off x="-83822" y="-341067"/>
            <a:ext cx="12356416" cy="5819645"/>
          </a:xfrm>
          <a:prstGeom prst="rect">
            <a:avLst/>
          </a:prstGeom>
          <a:solidFill>
            <a:srgbClr val="035C9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userDrawn="1"/>
        </p:nvSpPr>
        <p:spPr>
          <a:xfrm>
            <a:off x="1395560" y="2182058"/>
            <a:ext cx="8285063" cy="763869"/>
          </a:xfrm>
          <a:prstGeom prst="rect">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12EFEE0-F721-4AFF-8494-E7F79E4A43E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08019EB-3EE2-4D08-8872-25BFFA6A0C7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451E6D28-6F45-45D3-B3F1-96573A20484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A99E187-D6A4-4C9E-9C36-61582358F54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5F1A91-34C1-4A08-8900-2FA0276B646B}"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B18D598-C2AC-4D12-94A9-D09E9EEF5D1E}"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404123E-9449-493C-839D-CDAE9D07CA15}"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6450CF11-19A7-4DC1-A459-3E63EF954FD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435DEAA-2D06-468D-8EED-9029AC16BDA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013CD3-2A9E-479B-A183-4FBB2C9634C9}" type="slidenum">
              <a:rPr lang="zh-CN" altLang="en-US" smtClean="0"/>
            </a:fld>
            <a:endParaRPr lang="zh-CN" alt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1" Type="http://schemas.openxmlformats.org/officeDocument/2006/relationships/theme" Target="../theme/theme2.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199663-A334-412E-983D-D4D918A5E8E3}"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13CD3-2A9E-479B-A183-4FBB2C9634C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spd="med"/>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3.png"/><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4" Type="http://schemas.openxmlformats.org/officeDocument/2006/relationships/notesSlide" Target="../notesSlides/notesSlide9.xml"/><Relationship Id="rId13" Type="http://schemas.openxmlformats.org/officeDocument/2006/relationships/slideLayout" Target="../slideLayouts/slideLayout2.xml"/><Relationship Id="rId12" Type="http://schemas.openxmlformats.org/officeDocument/2006/relationships/tags" Target="../tags/tag45.xml"/><Relationship Id="rId11" Type="http://schemas.openxmlformats.org/officeDocument/2006/relationships/image" Target="../media/image11.jpeg"/><Relationship Id="rId10" Type="http://schemas.openxmlformats.org/officeDocument/2006/relationships/image" Target="../media/image4.png"/><Relationship Id="rId1" Type="http://schemas.openxmlformats.org/officeDocument/2006/relationships/tags" Target="../tags/tag37.xml"/></Relationships>
</file>

<file path=ppt/slides/_rels/slide1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51.xml"/><Relationship Id="rId7" Type="http://schemas.openxmlformats.org/officeDocument/2006/relationships/image" Target="../media/image3.png"/><Relationship Id="rId6" Type="http://schemas.openxmlformats.org/officeDocument/2006/relationships/tags" Target="../tags/tag50.xml"/><Relationship Id="rId5" Type="http://schemas.openxmlformats.org/officeDocument/2006/relationships/image" Target="../media/image12.png"/><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image" Target="../media/image3.png"/><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image" Target="../media/image1.svg"/><Relationship Id="rId14" Type="http://schemas.openxmlformats.org/officeDocument/2006/relationships/notesSlide" Target="../notesSlides/notesSlide11.xml"/><Relationship Id="rId13" Type="http://schemas.openxmlformats.org/officeDocument/2006/relationships/slideLayout" Target="../slideLayouts/slideLayout2.xml"/><Relationship Id="rId12" Type="http://schemas.openxmlformats.org/officeDocument/2006/relationships/tags" Target="../tags/tag60.xml"/><Relationship Id="rId11" Type="http://schemas.openxmlformats.org/officeDocument/2006/relationships/image" Target="../media/image14.png"/><Relationship Id="rId10" Type="http://schemas.openxmlformats.org/officeDocument/2006/relationships/image" Target="../media/image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image" Target="../media/image4.png"/><Relationship Id="rId7" Type="http://schemas.openxmlformats.org/officeDocument/2006/relationships/tags" Target="../tags/tag66.xml"/><Relationship Id="rId6" Type="http://schemas.openxmlformats.org/officeDocument/2006/relationships/image" Target="../media/image3.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2" Type="http://schemas.openxmlformats.org/officeDocument/2006/relationships/notesSlide" Target="../notesSlides/notesSlide12.xml"/><Relationship Id="rId11" Type="http://schemas.openxmlformats.org/officeDocument/2006/relationships/slideLayout" Target="../slideLayouts/slideLayout2.xml"/><Relationship Id="rId10" Type="http://schemas.openxmlformats.org/officeDocument/2006/relationships/image" Target="../media/image15.png"/><Relationship Id="rId1" Type="http://schemas.openxmlformats.org/officeDocument/2006/relationships/tags" Target="../tags/tag61.xml"/></Relationships>
</file>

<file path=ppt/slides/_rels/slide1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4.png"/><Relationship Id="rId7" Type="http://schemas.openxmlformats.org/officeDocument/2006/relationships/tags" Target="../tags/tag73.xml"/><Relationship Id="rId6" Type="http://schemas.openxmlformats.org/officeDocument/2006/relationships/image" Target="../media/image3.png"/><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2" Type="http://schemas.openxmlformats.org/officeDocument/2006/relationships/notesSlide" Target="../notesSlides/notesSlide13.xml"/><Relationship Id="rId11" Type="http://schemas.openxmlformats.org/officeDocument/2006/relationships/slideLayout" Target="../slideLayouts/slideLayout2.xml"/><Relationship Id="rId10" Type="http://schemas.openxmlformats.org/officeDocument/2006/relationships/tags" Target="../tags/tag74.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79.xml"/><Relationship Id="rId7" Type="http://schemas.openxmlformats.org/officeDocument/2006/relationships/image" Target="../media/image19.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4" Type="http://schemas.openxmlformats.org/officeDocument/2006/relationships/notesSlide" Target="../notesSlides/notesSlide14.xml"/><Relationship Id="rId13" Type="http://schemas.openxmlformats.org/officeDocument/2006/relationships/slideLayout" Target="../slideLayouts/slideLayout2.xml"/><Relationship Id="rId12" Type="http://schemas.openxmlformats.org/officeDocument/2006/relationships/image" Target="../media/image20.png"/><Relationship Id="rId11" Type="http://schemas.openxmlformats.org/officeDocument/2006/relationships/image" Target="../media/image4.png"/><Relationship Id="rId10" Type="http://schemas.openxmlformats.org/officeDocument/2006/relationships/tags" Target="../tags/tag80.xml"/><Relationship Id="rId1" Type="http://schemas.openxmlformats.org/officeDocument/2006/relationships/tags" Target="../tags/tag7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17.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4.png"/><Relationship Id="rId6" Type="http://schemas.openxmlformats.org/officeDocument/2006/relationships/tags" Target="../tags/tag85.xml"/><Relationship Id="rId5" Type="http://schemas.openxmlformats.org/officeDocument/2006/relationships/image" Target="../media/image3.png"/><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3" Type="http://schemas.openxmlformats.org/officeDocument/2006/relationships/notesSlide" Target="../notesSlides/notesSlide16.xml"/><Relationship Id="rId12" Type="http://schemas.openxmlformats.org/officeDocument/2006/relationships/slideLayout" Target="../slideLayouts/slideLayout2.xml"/><Relationship Id="rId11" Type="http://schemas.openxmlformats.org/officeDocument/2006/relationships/image" Target="../media/image23.png"/><Relationship Id="rId10" Type="http://schemas.openxmlformats.org/officeDocument/2006/relationships/tags" Target="../tags/tag86.xml"/><Relationship Id="rId1" Type="http://schemas.openxmlformats.org/officeDocument/2006/relationships/tags" Target="../tags/tag81.xml"/></Relationships>
</file>

<file path=ppt/slides/_rels/slide1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93.xml"/><Relationship Id="rId7" Type="http://schemas.openxmlformats.org/officeDocument/2006/relationships/image" Target="../media/image3.png"/><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4" Type="http://schemas.openxmlformats.org/officeDocument/2006/relationships/notesSlide" Target="../notesSlides/notesSlide17.xml"/><Relationship Id="rId13" Type="http://schemas.openxmlformats.org/officeDocument/2006/relationships/slideLayout" Target="../slideLayouts/slideLayout2.xml"/><Relationship Id="rId12" Type="http://schemas.openxmlformats.org/officeDocument/2006/relationships/tags" Target="../tags/tag95.xml"/><Relationship Id="rId11" Type="http://schemas.openxmlformats.org/officeDocument/2006/relationships/image" Target="../media/image24.jpeg"/><Relationship Id="rId10" Type="http://schemas.openxmlformats.org/officeDocument/2006/relationships/tags" Target="../tags/tag94.xml"/><Relationship Id="rId1" Type="http://schemas.openxmlformats.org/officeDocument/2006/relationships/tags" Target="../tags/tag87.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image" Target="../media/image2.png"/><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4.png"/><Relationship Id="rId7" Type="http://schemas.openxmlformats.org/officeDocument/2006/relationships/tags" Target="../tags/tag11.xml"/><Relationship Id="rId6" Type="http://schemas.openxmlformats.org/officeDocument/2006/relationships/image" Target="../media/image3.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7.pn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4.png"/><Relationship Id="rId6" Type="http://schemas.openxmlformats.org/officeDocument/2006/relationships/tags" Target="../tags/tag16.xml"/><Relationship Id="rId5" Type="http://schemas.openxmlformats.org/officeDocument/2006/relationships/image" Target="../media/image3.png"/><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4.png"/><Relationship Id="rId7" Type="http://schemas.openxmlformats.org/officeDocument/2006/relationships/tags" Target="../tags/tag22.xml"/><Relationship Id="rId6" Type="http://schemas.openxmlformats.org/officeDocument/2006/relationships/image" Target="../media/image3.png"/><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2" Type="http://schemas.openxmlformats.org/officeDocument/2006/relationships/notesSlide" Target="../notesSlides/notesSlide6.xml"/><Relationship Id="rId11" Type="http://schemas.openxmlformats.org/officeDocument/2006/relationships/slideLayout" Target="../slideLayouts/slideLayout2.xml"/><Relationship Id="rId10" Type="http://schemas.openxmlformats.org/officeDocument/2006/relationships/tags" Target="../tags/tag23.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9.xml"/><Relationship Id="rId7" Type="http://schemas.openxmlformats.org/officeDocument/2006/relationships/image" Target="../media/image3.png"/><Relationship Id="rId6" Type="http://schemas.openxmlformats.org/officeDocument/2006/relationships/tags" Target="../tags/tag28.xml"/><Relationship Id="rId5" Type="http://schemas.openxmlformats.org/officeDocument/2006/relationships/image" Target="../media/image9.png"/><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2" Type="http://schemas.openxmlformats.org/officeDocument/2006/relationships/notesSlide" Target="../notesSlides/notesSlide7.xml"/><Relationship Id="rId11" Type="http://schemas.openxmlformats.org/officeDocument/2006/relationships/slideLayout" Target="../slideLayouts/slideLayout2.xml"/><Relationship Id="rId10" Type="http://schemas.openxmlformats.org/officeDocument/2006/relationships/tags" Target="../tags/tag30.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4.png"/><Relationship Id="rId7" Type="http://schemas.openxmlformats.org/officeDocument/2006/relationships/tags" Target="../tags/tag36.xml"/><Relationship Id="rId6" Type="http://schemas.openxmlformats.org/officeDocument/2006/relationships/image" Target="../media/image3.png"/><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tags" Target="../tags/tag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2790" y="3041515"/>
            <a:ext cx="10006420" cy="1827143"/>
            <a:chOff x="1091178" y="2882965"/>
            <a:chExt cx="10006420" cy="1433645"/>
          </a:xfrm>
        </p:grpSpPr>
        <p:grpSp>
          <p:nvGrpSpPr>
            <p:cNvPr id="6" name="组合 5"/>
            <p:cNvGrpSpPr/>
            <p:nvPr/>
          </p:nvGrpSpPr>
          <p:grpSpPr>
            <a:xfrm>
              <a:off x="1091178" y="2885806"/>
              <a:ext cx="10006420" cy="1430804"/>
              <a:chOff x="940844" y="2909332"/>
              <a:chExt cx="3967568" cy="1146629"/>
            </a:xfrm>
          </p:grpSpPr>
          <p:cxnSp>
            <p:nvCxnSpPr>
              <p:cNvPr id="7" name="直接连接符 6"/>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sp>
          <p:nvSpPr>
            <p:cNvPr id="9" name="文本占位符 29"/>
            <p:cNvSpPr txBox="1"/>
            <p:nvPr/>
          </p:nvSpPr>
          <p:spPr>
            <a:xfrm>
              <a:off x="1587781" y="2882965"/>
              <a:ext cx="9415303" cy="1375654"/>
            </a:xfrm>
            <a:prstGeom prst="rect">
              <a:avLst/>
            </a:prstGeom>
            <a:noFill/>
            <a:ln>
              <a:noFill/>
            </a:ln>
          </p:spPr>
          <p:txBody>
            <a:bodyPr wrap="square" rtlCol="0">
              <a:spAutoFit/>
              <a:scene3d>
                <a:camera prst="orthographicFront"/>
                <a:lightRig rig="threePt" dir="t"/>
              </a:scene3d>
              <a:sp3d contourW="127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3200" b="1" kern="1200" spc="600" smtClean="0">
                  <a:solidFill>
                    <a:schemeClr val="bg1"/>
                  </a:solidFill>
                  <a:latin typeface="幼圆" panose="02010509060101010101" pitchFamily="49" charset="-122"/>
                  <a:ea typeface="幼圆"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Tx/>
                <a:buNone/>
              </a:pPr>
              <a:r>
                <a:rPr sz="3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端云共舞</a:t>
              </a:r>
              <a:endParaRPr sz="3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0" indent="0" algn="ctr">
                <a:lnSpc>
                  <a:spcPct val="150000"/>
                </a:lnSpc>
                <a:spcBef>
                  <a:spcPts val="0"/>
                </a:spcBef>
                <a:buFontTx/>
                <a:buNone/>
              </a:pPr>
              <a:r>
                <a:rPr sz="3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疲劳驾驶检测新篇章</a:t>
              </a:r>
              <a:endParaRPr sz="3600"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cxnSp>
        <p:nvCxnSpPr>
          <p:cNvPr id="21" name="直接连接符 20"/>
          <p:cNvCxnSpPr/>
          <p:nvPr/>
        </p:nvCxnSpPr>
        <p:spPr>
          <a:xfrm>
            <a:off x="8147812" y="954399"/>
            <a:ext cx="0" cy="1686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图片 12" descr="西北工业大学标准字 白"/>
          <p:cNvPicPr>
            <a:picLocks noChangeAspect="1"/>
          </p:cNvPicPr>
          <p:nvPr/>
        </p:nvPicPr>
        <p:blipFill>
          <a:blip r:embed="rId1"/>
          <a:stretch>
            <a:fillRect/>
          </a:stretch>
        </p:blipFill>
        <p:spPr>
          <a:xfrm>
            <a:off x="1784985" y="1235710"/>
            <a:ext cx="6009564" cy="1116000"/>
          </a:xfrm>
          <a:prstGeom prst="rect">
            <a:avLst/>
          </a:prstGeom>
        </p:spPr>
      </p:pic>
      <p:sp>
        <p:nvSpPr>
          <p:cNvPr id="14" name="圆角矩形 11"/>
          <p:cNvSpPr/>
          <p:nvPr>
            <p:custDataLst>
              <p:tags r:id="rId2"/>
            </p:custDataLst>
          </p:nvPr>
        </p:nvSpPr>
        <p:spPr>
          <a:xfrm>
            <a:off x="4980940" y="5705475"/>
            <a:ext cx="2367915" cy="390525"/>
          </a:xfrm>
          <a:prstGeom prst="roundRect">
            <a:avLst/>
          </a:prstGeom>
          <a:solidFill>
            <a:srgbClr val="0D0D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55" tIns="45627" rIns="91255" bIns="45627" rtlCol="0" anchor="ctr"/>
          <a:lstStyle/>
          <a:p>
            <a:pPr algn="ctr" defTabSz="912495"/>
            <a:r>
              <a:rPr lang="zh-CN" altLang="en-US" sz="1600" b="1" dirty="0">
                <a:solidFill>
                  <a:schemeClr val="bg1"/>
                </a:solidFill>
                <a:latin typeface="微软雅黑" panose="020B0503020204020204" pitchFamily="34" charset="-122"/>
                <a:ea typeface="微软雅黑" panose="020B0503020204020204" pitchFamily="34" charset="-122"/>
              </a:rPr>
              <a:t>参赛队伍：种瓜南山下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圆角矩形 11"/>
          <p:cNvSpPr/>
          <p:nvPr>
            <p:custDataLst>
              <p:tags r:id="rId3"/>
            </p:custDataLst>
          </p:nvPr>
        </p:nvSpPr>
        <p:spPr>
          <a:xfrm>
            <a:off x="4980940" y="6239510"/>
            <a:ext cx="2367915" cy="390525"/>
          </a:xfrm>
          <a:prstGeom prst="roundRect">
            <a:avLst/>
          </a:prstGeom>
          <a:solidFill>
            <a:srgbClr val="0D0D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55" tIns="45627" rIns="91255" bIns="45627" rtlCol="0" anchor="ctr"/>
          <a:lstStyle/>
          <a:p>
            <a:pPr algn="ctr" defTabSz="912495"/>
            <a:r>
              <a:rPr lang="en-US" altLang="zh-CN" sz="1600" b="1" dirty="0">
                <a:solidFill>
                  <a:schemeClr val="bg1"/>
                </a:solidFill>
                <a:latin typeface="微软雅黑" panose="020B0503020204020204" pitchFamily="34" charset="-122"/>
                <a:ea typeface="微软雅黑" panose="020B0503020204020204" pitchFamily="34" charset="-122"/>
              </a:rPr>
              <a:t>2023.9</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5" name="Freeform 20"/>
          <p:cNvSpPr>
            <a:spLocks noChangeAspect="1" noEditPoints="1"/>
          </p:cNvSpPr>
          <p:nvPr>
            <p:custDataLst>
              <p:tags r:id="rId4"/>
            </p:custDataLst>
          </p:nvPr>
        </p:nvSpPr>
        <p:spPr bwMode="auto">
          <a:xfrm>
            <a:off x="8434705" y="2318385"/>
            <a:ext cx="1634490" cy="243840"/>
          </a:xfrm>
          <a:custGeom>
            <a:avLst/>
            <a:gdLst>
              <a:gd name="T0" fmla="*/ 466 w 505"/>
              <a:gd name="T1" fmla="*/ 1 h 75"/>
              <a:gd name="T2" fmla="*/ 430 w 505"/>
              <a:gd name="T3" fmla="*/ 14 h 75"/>
              <a:gd name="T4" fmla="*/ 466 w 505"/>
              <a:gd name="T5" fmla="*/ 29 h 75"/>
              <a:gd name="T6" fmla="*/ 414 w 505"/>
              <a:gd name="T7" fmla="*/ 42 h 75"/>
              <a:gd name="T8" fmla="*/ 466 w 505"/>
              <a:gd name="T9" fmla="*/ 60 h 75"/>
              <a:gd name="T10" fmla="*/ 434 w 505"/>
              <a:gd name="T11" fmla="*/ 73 h 75"/>
              <a:gd name="T12" fmla="*/ 418 w 505"/>
              <a:gd name="T13" fmla="*/ 71 h 75"/>
              <a:gd name="T14" fmla="*/ 412 w 505"/>
              <a:gd name="T15" fmla="*/ 6 h 75"/>
              <a:gd name="T16" fmla="*/ 0 w 505"/>
              <a:gd name="T17" fmla="*/ 74 h 75"/>
              <a:gd name="T18" fmla="*/ 19 w 505"/>
              <a:gd name="T19" fmla="*/ 0 h 75"/>
              <a:gd name="T20" fmla="*/ 55 w 505"/>
              <a:gd name="T21" fmla="*/ 29 h 75"/>
              <a:gd name="T22" fmla="*/ 74 w 505"/>
              <a:gd name="T23" fmla="*/ 0 h 75"/>
              <a:gd name="T24" fmla="*/ 55 w 505"/>
              <a:gd name="T25" fmla="*/ 74 h 75"/>
              <a:gd name="T26" fmla="*/ 19 w 505"/>
              <a:gd name="T27" fmla="*/ 42 h 75"/>
              <a:gd name="T28" fmla="*/ 0 w 505"/>
              <a:gd name="T29" fmla="*/ 74 h 75"/>
              <a:gd name="T30" fmla="*/ 113 w 505"/>
              <a:gd name="T31" fmla="*/ 0 h 75"/>
              <a:gd name="T32" fmla="*/ 113 w 505"/>
              <a:gd name="T33" fmla="*/ 52 h 75"/>
              <a:gd name="T34" fmla="*/ 131 w 505"/>
              <a:gd name="T35" fmla="*/ 63 h 75"/>
              <a:gd name="T36" fmla="*/ 148 w 505"/>
              <a:gd name="T37" fmla="*/ 54 h 75"/>
              <a:gd name="T38" fmla="*/ 149 w 505"/>
              <a:gd name="T39" fmla="*/ 0 h 75"/>
              <a:gd name="T40" fmla="*/ 172 w 505"/>
              <a:gd name="T41" fmla="*/ 39 h 75"/>
              <a:gd name="T42" fmla="*/ 160 w 505"/>
              <a:gd name="T43" fmla="*/ 67 h 75"/>
              <a:gd name="T44" fmla="*/ 132 w 505"/>
              <a:gd name="T45" fmla="*/ 75 h 75"/>
              <a:gd name="T46" fmla="*/ 101 w 505"/>
              <a:gd name="T47" fmla="*/ 67 h 75"/>
              <a:gd name="T48" fmla="*/ 94 w 505"/>
              <a:gd name="T49" fmla="*/ 39 h 75"/>
              <a:gd name="T50" fmla="*/ 267 w 505"/>
              <a:gd name="T51" fmla="*/ 74 h 75"/>
              <a:gd name="T52" fmla="*/ 239 w 505"/>
              <a:gd name="T53" fmla="*/ 57 h 75"/>
              <a:gd name="T54" fmla="*/ 195 w 505"/>
              <a:gd name="T55" fmla="*/ 74 h 75"/>
              <a:gd name="T56" fmla="*/ 211 w 505"/>
              <a:gd name="T57" fmla="*/ 0 h 75"/>
              <a:gd name="T58" fmla="*/ 267 w 505"/>
              <a:gd name="T59" fmla="*/ 74 h 75"/>
              <a:gd name="T60" fmla="*/ 220 w 505"/>
              <a:gd name="T61" fmla="*/ 17 h 75"/>
              <a:gd name="T62" fmla="*/ 233 w 505"/>
              <a:gd name="T63" fmla="*/ 45 h 75"/>
              <a:gd name="T64" fmla="*/ 262 w 505"/>
              <a:gd name="T65" fmla="*/ 0 h 75"/>
              <a:gd name="T66" fmla="*/ 295 w 505"/>
              <a:gd name="T67" fmla="*/ 51 h 75"/>
              <a:gd name="T68" fmla="*/ 334 w 505"/>
              <a:gd name="T69" fmla="*/ 0 h 75"/>
              <a:gd name="T70" fmla="*/ 364 w 505"/>
              <a:gd name="T71" fmla="*/ 0 h 75"/>
              <a:gd name="T72" fmla="*/ 360 w 505"/>
              <a:gd name="T73" fmla="*/ 74 h 75"/>
              <a:gd name="T74" fmla="*/ 322 w 505"/>
              <a:gd name="T75" fmla="*/ 19 h 75"/>
              <a:gd name="T76" fmla="*/ 284 w 505"/>
              <a:gd name="T77" fmla="*/ 74 h 75"/>
              <a:gd name="T78" fmla="*/ 486 w 505"/>
              <a:gd name="T79" fmla="*/ 0 h 75"/>
              <a:gd name="T80" fmla="*/ 505 w 505"/>
              <a:gd name="T81"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5" h="75">
                <a:moveTo>
                  <a:pt x="436" y="1"/>
                </a:moveTo>
                <a:cubicBezTo>
                  <a:pt x="466" y="1"/>
                  <a:pt x="466" y="1"/>
                  <a:pt x="466" y="1"/>
                </a:cubicBezTo>
                <a:cubicBezTo>
                  <a:pt x="466" y="14"/>
                  <a:pt x="466" y="14"/>
                  <a:pt x="466" y="14"/>
                </a:cubicBezTo>
                <a:cubicBezTo>
                  <a:pt x="430" y="14"/>
                  <a:pt x="430" y="14"/>
                  <a:pt x="430" y="14"/>
                </a:cubicBezTo>
                <a:cubicBezTo>
                  <a:pt x="421" y="14"/>
                  <a:pt x="417" y="20"/>
                  <a:pt x="415" y="29"/>
                </a:cubicBezTo>
                <a:cubicBezTo>
                  <a:pt x="466" y="29"/>
                  <a:pt x="466" y="29"/>
                  <a:pt x="466" y="29"/>
                </a:cubicBezTo>
                <a:cubicBezTo>
                  <a:pt x="466" y="42"/>
                  <a:pt x="466" y="42"/>
                  <a:pt x="466" y="42"/>
                </a:cubicBezTo>
                <a:cubicBezTo>
                  <a:pt x="414" y="42"/>
                  <a:pt x="414" y="42"/>
                  <a:pt x="414" y="42"/>
                </a:cubicBezTo>
                <a:cubicBezTo>
                  <a:pt x="416" y="51"/>
                  <a:pt x="420" y="60"/>
                  <a:pt x="430" y="60"/>
                </a:cubicBezTo>
                <a:cubicBezTo>
                  <a:pt x="466" y="60"/>
                  <a:pt x="466" y="60"/>
                  <a:pt x="466" y="60"/>
                </a:cubicBezTo>
                <a:cubicBezTo>
                  <a:pt x="466" y="73"/>
                  <a:pt x="466" y="73"/>
                  <a:pt x="466" y="73"/>
                </a:cubicBezTo>
                <a:cubicBezTo>
                  <a:pt x="434" y="73"/>
                  <a:pt x="434" y="73"/>
                  <a:pt x="434" y="73"/>
                </a:cubicBezTo>
                <a:cubicBezTo>
                  <a:pt x="433" y="74"/>
                  <a:pt x="432" y="74"/>
                  <a:pt x="430" y="74"/>
                </a:cubicBezTo>
                <a:cubicBezTo>
                  <a:pt x="426" y="74"/>
                  <a:pt x="422" y="73"/>
                  <a:pt x="418" y="71"/>
                </a:cubicBezTo>
                <a:cubicBezTo>
                  <a:pt x="404" y="66"/>
                  <a:pt x="395" y="52"/>
                  <a:pt x="395" y="37"/>
                </a:cubicBezTo>
                <a:cubicBezTo>
                  <a:pt x="395" y="24"/>
                  <a:pt x="402" y="12"/>
                  <a:pt x="412" y="6"/>
                </a:cubicBezTo>
                <a:cubicBezTo>
                  <a:pt x="419" y="1"/>
                  <a:pt x="427" y="1"/>
                  <a:pt x="436" y="1"/>
                </a:cubicBezTo>
                <a:close/>
                <a:moveTo>
                  <a:pt x="0" y="74"/>
                </a:moveTo>
                <a:cubicBezTo>
                  <a:pt x="0" y="0"/>
                  <a:pt x="0" y="0"/>
                  <a:pt x="0" y="0"/>
                </a:cubicBezTo>
                <a:cubicBezTo>
                  <a:pt x="19" y="0"/>
                  <a:pt x="19" y="0"/>
                  <a:pt x="19" y="0"/>
                </a:cubicBezTo>
                <a:cubicBezTo>
                  <a:pt x="19" y="29"/>
                  <a:pt x="19" y="29"/>
                  <a:pt x="19" y="29"/>
                </a:cubicBezTo>
                <a:cubicBezTo>
                  <a:pt x="55" y="29"/>
                  <a:pt x="55" y="29"/>
                  <a:pt x="55" y="29"/>
                </a:cubicBezTo>
                <a:cubicBezTo>
                  <a:pt x="55" y="0"/>
                  <a:pt x="55" y="0"/>
                  <a:pt x="55" y="0"/>
                </a:cubicBezTo>
                <a:cubicBezTo>
                  <a:pt x="74" y="0"/>
                  <a:pt x="74" y="0"/>
                  <a:pt x="74" y="0"/>
                </a:cubicBezTo>
                <a:cubicBezTo>
                  <a:pt x="74" y="74"/>
                  <a:pt x="74" y="74"/>
                  <a:pt x="74" y="74"/>
                </a:cubicBezTo>
                <a:cubicBezTo>
                  <a:pt x="55" y="74"/>
                  <a:pt x="55" y="74"/>
                  <a:pt x="55" y="74"/>
                </a:cubicBezTo>
                <a:cubicBezTo>
                  <a:pt x="55" y="42"/>
                  <a:pt x="55" y="42"/>
                  <a:pt x="55" y="42"/>
                </a:cubicBezTo>
                <a:cubicBezTo>
                  <a:pt x="19" y="42"/>
                  <a:pt x="19" y="42"/>
                  <a:pt x="19" y="42"/>
                </a:cubicBezTo>
                <a:cubicBezTo>
                  <a:pt x="19" y="74"/>
                  <a:pt x="19" y="74"/>
                  <a:pt x="19" y="74"/>
                </a:cubicBezTo>
                <a:lnTo>
                  <a:pt x="0" y="74"/>
                </a:lnTo>
                <a:close/>
                <a:moveTo>
                  <a:pt x="94" y="0"/>
                </a:moveTo>
                <a:cubicBezTo>
                  <a:pt x="113" y="0"/>
                  <a:pt x="113" y="0"/>
                  <a:pt x="113" y="0"/>
                </a:cubicBezTo>
                <a:cubicBezTo>
                  <a:pt x="113" y="40"/>
                  <a:pt x="113" y="40"/>
                  <a:pt x="113" y="40"/>
                </a:cubicBezTo>
                <a:cubicBezTo>
                  <a:pt x="113" y="46"/>
                  <a:pt x="113" y="51"/>
                  <a:pt x="113" y="52"/>
                </a:cubicBezTo>
                <a:cubicBezTo>
                  <a:pt x="114" y="56"/>
                  <a:pt x="116" y="58"/>
                  <a:pt x="119" y="60"/>
                </a:cubicBezTo>
                <a:cubicBezTo>
                  <a:pt x="122" y="62"/>
                  <a:pt x="126" y="63"/>
                  <a:pt x="131" y="63"/>
                </a:cubicBezTo>
                <a:cubicBezTo>
                  <a:pt x="136" y="63"/>
                  <a:pt x="140" y="62"/>
                  <a:pt x="143" y="60"/>
                </a:cubicBezTo>
                <a:cubicBezTo>
                  <a:pt x="146" y="58"/>
                  <a:pt x="147" y="56"/>
                  <a:pt x="148" y="54"/>
                </a:cubicBezTo>
                <a:cubicBezTo>
                  <a:pt x="148" y="51"/>
                  <a:pt x="149" y="47"/>
                  <a:pt x="149" y="41"/>
                </a:cubicBezTo>
                <a:cubicBezTo>
                  <a:pt x="149" y="0"/>
                  <a:pt x="149" y="0"/>
                  <a:pt x="149" y="0"/>
                </a:cubicBezTo>
                <a:cubicBezTo>
                  <a:pt x="172" y="0"/>
                  <a:pt x="172" y="0"/>
                  <a:pt x="172" y="0"/>
                </a:cubicBezTo>
                <a:cubicBezTo>
                  <a:pt x="172" y="39"/>
                  <a:pt x="172" y="39"/>
                  <a:pt x="172" y="39"/>
                </a:cubicBezTo>
                <a:cubicBezTo>
                  <a:pt x="172" y="48"/>
                  <a:pt x="171" y="54"/>
                  <a:pt x="170" y="58"/>
                </a:cubicBezTo>
                <a:cubicBezTo>
                  <a:pt x="169" y="61"/>
                  <a:pt x="163" y="65"/>
                  <a:pt x="160" y="67"/>
                </a:cubicBezTo>
                <a:cubicBezTo>
                  <a:pt x="158" y="70"/>
                  <a:pt x="154" y="72"/>
                  <a:pt x="149" y="73"/>
                </a:cubicBezTo>
                <a:cubicBezTo>
                  <a:pt x="145" y="75"/>
                  <a:pt x="139" y="75"/>
                  <a:pt x="132" y="75"/>
                </a:cubicBezTo>
                <a:cubicBezTo>
                  <a:pt x="123" y="75"/>
                  <a:pt x="116" y="75"/>
                  <a:pt x="112" y="73"/>
                </a:cubicBezTo>
                <a:cubicBezTo>
                  <a:pt x="107" y="71"/>
                  <a:pt x="104" y="69"/>
                  <a:pt x="101" y="67"/>
                </a:cubicBezTo>
                <a:cubicBezTo>
                  <a:pt x="99" y="64"/>
                  <a:pt x="97" y="61"/>
                  <a:pt x="96" y="58"/>
                </a:cubicBezTo>
                <a:cubicBezTo>
                  <a:pt x="95" y="54"/>
                  <a:pt x="94" y="48"/>
                  <a:pt x="94" y="39"/>
                </a:cubicBezTo>
                <a:lnTo>
                  <a:pt x="94" y="0"/>
                </a:lnTo>
                <a:close/>
                <a:moveTo>
                  <a:pt x="267" y="74"/>
                </a:moveTo>
                <a:cubicBezTo>
                  <a:pt x="247" y="74"/>
                  <a:pt x="247" y="74"/>
                  <a:pt x="247" y="74"/>
                </a:cubicBezTo>
                <a:cubicBezTo>
                  <a:pt x="239" y="57"/>
                  <a:pt x="239" y="57"/>
                  <a:pt x="239" y="57"/>
                </a:cubicBezTo>
                <a:cubicBezTo>
                  <a:pt x="202" y="57"/>
                  <a:pt x="202" y="57"/>
                  <a:pt x="202" y="57"/>
                </a:cubicBezTo>
                <a:cubicBezTo>
                  <a:pt x="195" y="74"/>
                  <a:pt x="195" y="74"/>
                  <a:pt x="195" y="74"/>
                </a:cubicBezTo>
                <a:cubicBezTo>
                  <a:pt x="175" y="74"/>
                  <a:pt x="175" y="74"/>
                  <a:pt x="175" y="74"/>
                </a:cubicBezTo>
                <a:cubicBezTo>
                  <a:pt x="211" y="0"/>
                  <a:pt x="211" y="0"/>
                  <a:pt x="211" y="0"/>
                </a:cubicBezTo>
                <a:cubicBezTo>
                  <a:pt x="230" y="0"/>
                  <a:pt x="230" y="0"/>
                  <a:pt x="230" y="0"/>
                </a:cubicBezTo>
                <a:lnTo>
                  <a:pt x="267" y="74"/>
                </a:lnTo>
                <a:close/>
                <a:moveTo>
                  <a:pt x="233" y="45"/>
                </a:moveTo>
                <a:cubicBezTo>
                  <a:pt x="220" y="17"/>
                  <a:pt x="220" y="17"/>
                  <a:pt x="220" y="17"/>
                </a:cubicBezTo>
                <a:cubicBezTo>
                  <a:pt x="208" y="45"/>
                  <a:pt x="208" y="45"/>
                  <a:pt x="208" y="45"/>
                </a:cubicBezTo>
                <a:lnTo>
                  <a:pt x="233" y="45"/>
                </a:lnTo>
                <a:close/>
                <a:moveTo>
                  <a:pt x="284" y="74"/>
                </a:moveTo>
                <a:cubicBezTo>
                  <a:pt x="262" y="0"/>
                  <a:pt x="262" y="0"/>
                  <a:pt x="262" y="0"/>
                </a:cubicBezTo>
                <a:cubicBezTo>
                  <a:pt x="281" y="0"/>
                  <a:pt x="281" y="0"/>
                  <a:pt x="281" y="0"/>
                </a:cubicBezTo>
                <a:cubicBezTo>
                  <a:pt x="295" y="51"/>
                  <a:pt x="295" y="51"/>
                  <a:pt x="295" y="51"/>
                </a:cubicBezTo>
                <a:cubicBezTo>
                  <a:pt x="312" y="0"/>
                  <a:pt x="312" y="0"/>
                  <a:pt x="312" y="0"/>
                </a:cubicBezTo>
                <a:cubicBezTo>
                  <a:pt x="334" y="0"/>
                  <a:pt x="334" y="0"/>
                  <a:pt x="334" y="0"/>
                </a:cubicBezTo>
                <a:cubicBezTo>
                  <a:pt x="350" y="52"/>
                  <a:pt x="350" y="52"/>
                  <a:pt x="350" y="52"/>
                </a:cubicBezTo>
                <a:cubicBezTo>
                  <a:pt x="364" y="0"/>
                  <a:pt x="364" y="0"/>
                  <a:pt x="364" y="0"/>
                </a:cubicBezTo>
                <a:cubicBezTo>
                  <a:pt x="383" y="0"/>
                  <a:pt x="383" y="0"/>
                  <a:pt x="383" y="0"/>
                </a:cubicBezTo>
                <a:cubicBezTo>
                  <a:pt x="360" y="74"/>
                  <a:pt x="360" y="74"/>
                  <a:pt x="360" y="74"/>
                </a:cubicBezTo>
                <a:cubicBezTo>
                  <a:pt x="341" y="74"/>
                  <a:pt x="341" y="74"/>
                  <a:pt x="341" y="74"/>
                </a:cubicBezTo>
                <a:cubicBezTo>
                  <a:pt x="322" y="19"/>
                  <a:pt x="322" y="19"/>
                  <a:pt x="322" y="19"/>
                </a:cubicBezTo>
                <a:cubicBezTo>
                  <a:pt x="304" y="74"/>
                  <a:pt x="304" y="74"/>
                  <a:pt x="304" y="74"/>
                </a:cubicBezTo>
                <a:lnTo>
                  <a:pt x="284" y="74"/>
                </a:lnTo>
                <a:close/>
                <a:moveTo>
                  <a:pt x="486" y="74"/>
                </a:moveTo>
                <a:cubicBezTo>
                  <a:pt x="486" y="0"/>
                  <a:pt x="486" y="0"/>
                  <a:pt x="486" y="0"/>
                </a:cubicBezTo>
                <a:cubicBezTo>
                  <a:pt x="505" y="0"/>
                  <a:pt x="505" y="0"/>
                  <a:pt x="505" y="0"/>
                </a:cubicBezTo>
                <a:cubicBezTo>
                  <a:pt x="505" y="74"/>
                  <a:pt x="505" y="74"/>
                  <a:pt x="505" y="74"/>
                </a:cubicBezTo>
                <a:lnTo>
                  <a:pt x="486" y="7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21"/>
          <p:cNvSpPr>
            <a:spLocks noChangeAspect="1" noEditPoints="1"/>
          </p:cNvSpPr>
          <p:nvPr/>
        </p:nvSpPr>
        <p:spPr bwMode="auto">
          <a:xfrm>
            <a:off x="8510905" y="1045845"/>
            <a:ext cx="1558290" cy="1195070"/>
          </a:xfrm>
          <a:custGeom>
            <a:avLst/>
            <a:gdLst>
              <a:gd name="T0" fmla="*/ 273 w 576"/>
              <a:gd name="T1" fmla="*/ 317 h 441"/>
              <a:gd name="T2" fmla="*/ 275 w 576"/>
              <a:gd name="T3" fmla="*/ 102 h 441"/>
              <a:gd name="T4" fmla="*/ 247 w 576"/>
              <a:gd name="T5" fmla="*/ 2 h 441"/>
              <a:gd name="T6" fmla="*/ 174 w 576"/>
              <a:gd name="T7" fmla="*/ 38 h 441"/>
              <a:gd name="T8" fmla="*/ 180 w 576"/>
              <a:gd name="T9" fmla="*/ 166 h 441"/>
              <a:gd name="T10" fmla="*/ 268 w 576"/>
              <a:gd name="T11" fmla="*/ 318 h 441"/>
              <a:gd name="T12" fmla="*/ 273 w 576"/>
              <a:gd name="T13" fmla="*/ 317 h 441"/>
              <a:gd name="T14" fmla="*/ 249 w 576"/>
              <a:gd name="T15" fmla="*/ 335 h 441"/>
              <a:gd name="T16" fmla="*/ 175 w 576"/>
              <a:gd name="T17" fmla="*/ 197 h 441"/>
              <a:gd name="T18" fmla="*/ 92 w 576"/>
              <a:gd name="T19" fmla="*/ 81 h 441"/>
              <a:gd name="T20" fmla="*/ 47 w 576"/>
              <a:gd name="T21" fmla="*/ 157 h 441"/>
              <a:gd name="T22" fmla="*/ 102 w 576"/>
              <a:gd name="T23" fmla="*/ 250 h 441"/>
              <a:gd name="T24" fmla="*/ 249 w 576"/>
              <a:gd name="T25" fmla="*/ 335 h 441"/>
              <a:gd name="T26" fmla="*/ 236 w 576"/>
              <a:gd name="T27" fmla="*/ 356 h 441"/>
              <a:gd name="T28" fmla="*/ 110 w 576"/>
              <a:gd name="T29" fmla="*/ 278 h 441"/>
              <a:gd name="T30" fmla="*/ 12 w 576"/>
              <a:gd name="T31" fmla="*/ 225 h 441"/>
              <a:gd name="T32" fmla="*/ 20 w 576"/>
              <a:gd name="T33" fmla="*/ 308 h 441"/>
              <a:gd name="T34" fmla="*/ 97 w 576"/>
              <a:gd name="T35" fmla="*/ 357 h 441"/>
              <a:gd name="T36" fmla="*/ 236 w 576"/>
              <a:gd name="T37" fmla="*/ 356 h 441"/>
              <a:gd name="T38" fmla="*/ 234 w 576"/>
              <a:gd name="T39" fmla="*/ 371 h 441"/>
              <a:gd name="T40" fmla="*/ 58 w 576"/>
              <a:gd name="T41" fmla="*/ 375 h 441"/>
              <a:gd name="T42" fmla="*/ 106 w 576"/>
              <a:gd name="T43" fmla="*/ 426 h 441"/>
              <a:gd name="T44" fmla="*/ 198 w 576"/>
              <a:gd name="T45" fmla="*/ 399 h 441"/>
              <a:gd name="T46" fmla="*/ 234 w 576"/>
              <a:gd name="T47" fmla="*/ 371 h 441"/>
              <a:gd name="T48" fmla="*/ 302 w 576"/>
              <a:gd name="T49" fmla="*/ 317 h 441"/>
              <a:gd name="T50" fmla="*/ 300 w 576"/>
              <a:gd name="T51" fmla="*/ 102 h 441"/>
              <a:gd name="T52" fmla="*/ 328 w 576"/>
              <a:gd name="T53" fmla="*/ 2 h 441"/>
              <a:gd name="T54" fmla="*/ 401 w 576"/>
              <a:gd name="T55" fmla="*/ 38 h 441"/>
              <a:gd name="T56" fmla="*/ 395 w 576"/>
              <a:gd name="T57" fmla="*/ 166 h 441"/>
              <a:gd name="T58" fmla="*/ 307 w 576"/>
              <a:gd name="T59" fmla="*/ 318 h 441"/>
              <a:gd name="T60" fmla="*/ 302 w 576"/>
              <a:gd name="T61" fmla="*/ 317 h 441"/>
              <a:gd name="T62" fmla="*/ 326 w 576"/>
              <a:gd name="T63" fmla="*/ 335 h 441"/>
              <a:gd name="T64" fmla="*/ 400 w 576"/>
              <a:gd name="T65" fmla="*/ 197 h 441"/>
              <a:gd name="T66" fmla="*/ 483 w 576"/>
              <a:gd name="T67" fmla="*/ 81 h 441"/>
              <a:gd name="T68" fmla="*/ 528 w 576"/>
              <a:gd name="T69" fmla="*/ 157 h 441"/>
              <a:gd name="T70" fmla="*/ 473 w 576"/>
              <a:gd name="T71" fmla="*/ 250 h 441"/>
              <a:gd name="T72" fmla="*/ 326 w 576"/>
              <a:gd name="T73" fmla="*/ 335 h 441"/>
              <a:gd name="T74" fmla="*/ 339 w 576"/>
              <a:gd name="T75" fmla="*/ 356 h 441"/>
              <a:gd name="T76" fmla="*/ 465 w 576"/>
              <a:gd name="T77" fmla="*/ 278 h 441"/>
              <a:gd name="T78" fmla="*/ 563 w 576"/>
              <a:gd name="T79" fmla="*/ 225 h 441"/>
              <a:gd name="T80" fmla="*/ 555 w 576"/>
              <a:gd name="T81" fmla="*/ 308 h 441"/>
              <a:gd name="T82" fmla="*/ 478 w 576"/>
              <a:gd name="T83" fmla="*/ 357 h 441"/>
              <a:gd name="T84" fmla="*/ 339 w 576"/>
              <a:gd name="T85" fmla="*/ 356 h 441"/>
              <a:gd name="T86" fmla="*/ 341 w 576"/>
              <a:gd name="T87" fmla="*/ 371 h 441"/>
              <a:gd name="T88" fmla="*/ 517 w 576"/>
              <a:gd name="T89" fmla="*/ 375 h 441"/>
              <a:gd name="T90" fmla="*/ 469 w 576"/>
              <a:gd name="T91" fmla="*/ 426 h 441"/>
              <a:gd name="T92" fmla="*/ 377 w 576"/>
              <a:gd name="T93" fmla="*/ 399 h 441"/>
              <a:gd name="T94" fmla="*/ 341 w 576"/>
              <a:gd name="T95" fmla="*/ 37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6" h="441">
                <a:moveTo>
                  <a:pt x="273" y="317"/>
                </a:moveTo>
                <a:cubicBezTo>
                  <a:pt x="274" y="315"/>
                  <a:pt x="282" y="144"/>
                  <a:pt x="275" y="102"/>
                </a:cubicBezTo>
                <a:cubicBezTo>
                  <a:pt x="269" y="60"/>
                  <a:pt x="250" y="6"/>
                  <a:pt x="247" y="2"/>
                </a:cubicBezTo>
                <a:cubicBezTo>
                  <a:pt x="247" y="2"/>
                  <a:pt x="202" y="0"/>
                  <a:pt x="174" y="38"/>
                </a:cubicBezTo>
                <a:cubicBezTo>
                  <a:pt x="145" y="77"/>
                  <a:pt x="166" y="136"/>
                  <a:pt x="180" y="166"/>
                </a:cubicBezTo>
                <a:cubicBezTo>
                  <a:pt x="193" y="196"/>
                  <a:pt x="265" y="316"/>
                  <a:pt x="268" y="318"/>
                </a:cubicBezTo>
                <a:cubicBezTo>
                  <a:pt x="270" y="321"/>
                  <a:pt x="273" y="320"/>
                  <a:pt x="273" y="317"/>
                </a:cubicBezTo>
                <a:close/>
                <a:moveTo>
                  <a:pt x="249" y="335"/>
                </a:moveTo>
                <a:cubicBezTo>
                  <a:pt x="251" y="330"/>
                  <a:pt x="209" y="253"/>
                  <a:pt x="175" y="197"/>
                </a:cubicBezTo>
                <a:cubicBezTo>
                  <a:pt x="141" y="141"/>
                  <a:pt x="97" y="81"/>
                  <a:pt x="92" y="81"/>
                </a:cubicBezTo>
                <a:cubicBezTo>
                  <a:pt x="87" y="82"/>
                  <a:pt x="50" y="120"/>
                  <a:pt x="47" y="157"/>
                </a:cubicBezTo>
                <a:cubicBezTo>
                  <a:pt x="44" y="195"/>
                  <a:pt x="59" y="220"/>
                  <a:pt x="102" y="250"/>
                </a:cubicBezTo>
                <a:cubicBezTo>
                  <a:pt x="145" y="281"/>
                  <a:pt x="247" y="340"/>
                  <a:pt x="249" y="335"/>
                </a:cubicBezTo>
                <a:close/>
                <a:moveTo>
                  <a:pt x="236" y="356"/>
                </a:moveTo>
                <a:cubicBezTo>
                  <a:pt x="236" y="354"/>
                  <a:pt x="142" y="294"/>
                  <a:pt x="110" y="278"/>
                </a:cubicBezTo>
                <a:cubicBezTo>
                  <a:pt x="79" y="262"/>
                  <a:pt x="14" y="224"/>
                  <a:pt x="12" y="225"/>
                </a:cubicBezTo>
                <a:cubicBezTo>
                  <a:pt x="9" y="225"/>
                  <a:pt x="0" y="272"/>
                  <a:pt x="20" y="308"/>
                </a:cubicBezTo>
                <a:cubicBezTo>
                  <a:pt x="40" y="343"/>
                  <a:pt x="79" y="354"/>
                  <a:pt x="97" y="357"/>
                </a:cubicBezTo>
                <a:cubicBezTo>
                  <a:pt x="118" y="360"/>
                  <a:pt x="237" y="358"/>
                  <a:pt x="236" y="356"/>
                </a:cubicBezTo>
                <a:close/>
                <a:moveTo>
                  <a:pt x="234" y="371"/>
                </a:moveTo>
                <a:cubicBezTo>
                  <a:pt x="58" y="375"/>
                  <a:pt x="58" y="375"/>
                  <a:pt x="58" y="375"/>
                </a:cubicBezTo>
                <a:cubicBezTo>
                  <a:pt x="58" y="375"/>
                  <a:pt x="75" y="412"/>
                  <a:pt x="106" y="426"/>
                </a:cubicBezTo>
                <a:cubicBezTo>
                  <a:pt x="137" y="441"/>
                  <a:pt x="185" y="408"/>
                  <a:pt x="198" y="399"/>
                </a:cubicBezTo>
                <a:cubicBezTo>
                  <a:pt x="211" y="389"/>
                  <a:pt x="234" y="371"/>
                  <a:pt x="234" y="371"/>
                </a:cubicBezTo>
                <a:close/>
                <a:moveTo>
                  <a:pt x="302" y="317"/>
                </a:moveTo>
                <a:cubicBezTo>
                  <a:pt x="301" y="315"/>
                  <a:pt x="293" y="144"/>
                  <a:pt x="300" y="102"/>
                </a:cubicBezTo>
                <a:cubicBezTo>
                  <a:pt x="306" y="60"/>
                  <a:pt x="325" y="6"/>
                  <a:pt x="328" y="2"/>
                </a:cubicBezTo>
                <a:cubicBezTo>
                  <a:pt x="328" y="2"/>
                  <a:pt x="373" y="0"/>
                  <a:pt x="401" y="38"/>
                </a:cubicBezTo>
                <a:cubicBezTo>
                  <a:pt x="430" y="77"/>
                  <a:pt x="409" y="136"/>
                  <a:pt x="395" y="166"/>
                </a:cubicBezTo>
                <a:cubicBezTo>
                  <a:pt x="382" y="196"/>
                  <a:pt x="310" y="316"/>
                  <a:pt x="307" y="318"/>
                </a:cubicBezTo>
                <a:cubicBezTo>
                  <a:pt x="305" y="321"/>
                  <a:pt x="302" y="320"/>
                  <a:pt x="302" y="317"/>
                </a:cubicBezTo>
                <a:close/>
                <a:moveTo>
                  <a:pt x="326" y="335"/>
                </a:moveTo>
                <a:cubicBezTo>
                  <a:pt x="324" y="330"/>
                  <a:pt x="366" y="253"/>
                  <a:pt x="400" y="197"/>
                </a:cubicBezTo>
                <a:cubicBezTo>
                  <a:pt x="434" y="141"/>
                  <a:pt x="478" y="81"/>
                  <a:pt x="483" y="81"/>
                </a:cubicBezTo>
                <a:cubicBezTo>
                  <a:pt x="488" y="82"/>
                  <a:pt x="525" y="120"/>
                  <a:pt x="528" y="157"/>
                </a:cubicBezTo>
                <a:cubicBezTo>
                  <a:pt x="531" y="195"/>
                  <a:pt x="516" y="220"/>
                  <a:pt x="473" y="250"/>
                </a:cubicBezTo>
                <a:cubicBezTo>
                  <a:pt x="430" y="281"/>
                  <a:pt x="328" y="340"/>
                  <a:pt x="326" y="335"/>
                </a:cubicBezTo>
                <a:close/>
                <a:moveTo>
                  <a:pt x="339" y="356"/>
                </a:moveTo>
                <a:cubicBezTo>
                  <a:pt x="339" y="354"/>
                  <a:pt x="433" y="294"/>
                  <a:pt x="465" y="278"/>
                </a:cubicBezTo>
                <a:cubicBezTo>
                  <a:pt x="496" y="262"/>
                  <a:pt x="561" y="224"/>
                  <a:pt x="563" y="225"/>
                </a:cubicBezTo>
                <a:cubicBezTo>
                  <a:pt x="566" y="225"/>
                  <a:pt x="576" y="272"/>
                  <a:pt x="555" y="308"/>
                </a:cubicBezTo>
                <a:cubicBezTo>
                  <a:pt x="535" y="343"/>
                  <a:pt x="496" y="354"/>
                  <a:pt x="478" y="357"/>
                </a:cubicBezTo>
                <a:cubicBezTo>
                  <a:pt x="457" y="360"/>
                  <a:pt x="338" y="358"/>
                  <a:pt x="339" y="356"/>
                </a:cubicBezTo>
                <a:close/>
                <a:moveTo>
                  <a:pt x="341" y="371"/>
                </a:moveTo>
                <a:cubicBezTo>
                  <a:pt x="517" y="375"/>
                  <a:pt x="517" y="375"/>
                  <a:pt x="517" y="375"/>
                </a:cubicBezTo>
                <a:cubicBezTo>
                  <a:pt x="517" y="375"/>
                  <a:pt x="500" y="412"/>
                  <a:pt x="469" y="426"/>
                </a:cubicBezTo>
                <a:cubicBezTo>
                  <a:pt x="438" y="441"/>
                  <a:pt x="390" y="408"/>
                  <a:pt x="377" y="399"/>
                </a:cubicBezTo>
                <a:cubicBezTo>
                  <a:pt x="364" y="389"/>
                  <a:pt x="341" y="371"/>
                  <a:pt x="341" y="37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56" name="文本框 55"/>
          <p:cNvSpPr txBox="1"/>
          <p:nvPr>
            <p:custDataLst>
              <p:tags r:id="rId3"/>
            </p:custDataLst>
          </p:nvPr>
        </p:nvSpPr>
        <p:spPr>
          <a:xfrm>
            <a:off x="4284663" y="5959574"/>
            <a:ext cx="4064000" cy="368300"/>
          </a:xfrm>
          <a:prstGeom prst="rect">
            <a:avLst/>
          </a:prstGeom>
          <a:noFill/>
        </p:spPr>
        <p:txBody>
          <a:bodyPr wrap="square" rtlCol="0">
            <a:spAutoFit/>
          </a:bodyPr>
          <a:lstStyle/>
          <a:p>
            <a:r>
              <a:rPr lang="zh-CN" altLang="en-US" dirty="0">
                <a:noFill/>
              </a:rPr>
              <a:t>大一学年综合测评</a:t>
            </a:r>
            <a:r>
              <a:rPr lang="en-US" altLang="zh-CN" dirty="0">
                <a:noFill/>
              </a:rPr>
              <a:t>7/255</a:t>
            </a:r>
            <a:endParaRPr lang="en-US" altLang="zh-CN" dirty="0">
              <a:noFill/>
            </a:endParaRPr>
          </a:p>
        </p:txBody>
      </p:sp>
      <p:sp>
        <p:nvSpPr>
          <p:cNvPr id="26" name="Title 1"/>
          <p:cNvSpPr txBox="1"/>
          <p:nvPr>
            <p:custDataLst>
              <p:tags r:id="rId4"/>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3" name="Rectangle 9"/>
          <p:cNvSpPr>
            <a:spLocks noChangeArrowheads="1"/>
          </p:cNvSpPr>
          <p:nvPr>
            <p:custDataLst>
              <p:tags r:id="rId5"/>
            </p:custDataLst>
          </p:nvPr>
        </p:nvSpPr>
        <p:spPr bwMode="auto">
          <a:xfrm>
            <a:off x="0" y="843280"/>
            <a:ext cx="4984115"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2.1.3  YOLOv7+MediaPipe</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框 1"/>
          <p:cNvSpPr txBox="1"/>
          <p:nvPr>
            <p:custDataLst>
              <p:tags r:id="rId6"/>
            </p:custDataLst>
          </p:nvPr>
        </p:nvSpPr>
        <p:spPr>
          <a:xfrm>
            <a:off x="396240" y="1480820"/>
            <a:ext cx="5038725" cy="5133975"/>
          </a:xfrm>
          <a:prstGeom prst="rect">
            <a:avLst/>
          </a:prstGeom>
          <a:noFill/>
          <a:ln w="25400" cap="flat" cmpd="sng">
            <a:noFill/>
            <a:prstDash val="lgDash"/>
          </a:ln>
        </p:spPr>
        <p:txBody>
          <a:bodyPr wrap="square" rtlCol="0">
            <a:noAutofit/>
          </a:bodyPr>
          <a:lstStyle/>
          <a:p>
            <a:pPr indent="457200">
              <a:lnSpc>
                <a:spcPct val="150000"/>
              </a:lnSpc>
            </a:pPr>
            <a:r>
              <a:rPr lang="en-US" altLang="zh-CN"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YOLOv7+MediaPipe</a:t>
            </a:r>
            <a:r>
              <a:rPr lang="zh-CN" altLang="en-US"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的主要优点体现在以下三点：</a:t>
            </a:r>
            <a:endParaRPr lang="zh-CN" altLang="en-US"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实时性强：</a:t>
            </a:r>
            <a:r>
              <a:rPr lang="en-US" altLang="zh-CN" sz="2000" dirty="0" err="1">
                <a:latin typeface="微软雅黑" panose="020B0503020204020204" pitchFamily="34" charset="-122"/>
                <a:ea typeface="微软雅黑" panose="020B0503020204020204" pitchFamily="34" charset="-122"/>
              </a:rPr>
              <a:t>MediaPipe</a:t>
            </a:r>
            <a:r>
              <a:rPr lang="zh-CN" altLang="en-US" sz="2000" dirty="0">
                <a:latin typeface="微软雅黑" panose="020B0503020204020204" pitchFamily="34" charset="-122"/>
                <a:ea typeface="微软雅黑" panose="020B0503020204020204" pitchFamily="34" charset="-122"/>
              </a:rPr>
              <a:t>专注于实时性能，旨在处理实时视频流。它的模型和算法经过高度优化，可以在移动设备和嵌入式系统上实现快速的推理速度。</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易于部署：</a:t>
            </a:r>
            <a:r>
              <a:rPr lang="en-US" altLang="zh-CN" sz="2000" dirty="0" err="1">
                <a:latin typeface="微软雅黑" panose="020B0503020204020204" pitchFamily="34" charset="-122"/>
                <a:ea typeface="微软雅黑" panose="020B0503020204020204" pitchFamily="34" charset="-122"/>
              </a:rPr>
              <a:t>MediaPipe</a:t>
            </a:r>
            <a:r>
              <a:rPr lang="zh-CN" altLang="en-US" sz="2000" dirty="0">
                <a:latin typeface="微软雅黑" panose="020B0503020204020204" pitchFamily="34" charset="-122"/>
                <a:ea typeface="微软雅黑" panose="020B0503020204020204" pitchFamily="34" charset="-122"/>
              </a:rPr>
              <a:t>具有跨平台的优势，支持</a:t>
            </a:r>
            <a:r>
              <a:rPr lang="en-US" altLang="zh-CN" sz="2000" dirty="0">
                <a:latin typeface="微软雅黑" panose="020B0503020204020204" pitchFamily="34" charset="-122"/>
                <a:ea typeface="微软雅黑" panose="020B0503020204020204" pitchFamily="34" charset="-122"/>
              </a:rPr>
              <a:t>Android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iOS</a:t>
            </a:r>
            <a:r>
              <a:rPr lang="zh-CN" altLang="en-US" sz="2000" dirty="0">
                <a:latin typeface="微软雅黑" panose="020B0503020204020204" pitchFamily="34" charset="-122"/>
                <a:ea typeface="微软雅黑" panose="020B0503020204020204" pitchFamily="34" charset="-122"/>
              </a:rPr>
              <a:t>、桌面和嵌入式设备。</a:t>
            </a:r>
            <a:endParaRPr lang="en-US" altLang="zh-CN" sz="2000" dirty="0">
              <a:latin typeface="微软雅黑" panose="020B0503020204020204" pitchFamily="34" charset="-122"/>
              <a:ea typeface="微软雅黑" panose="020B0503020204020204" pitchFamily="34" charset="-122"/>
            </a:endParaRPr>
          </a:p>
          <a:p>
            <a:pPr marL="457200" indent="-457200">
              <a:lnSpc>
                <a:spcPct val="150000"/>
              </a:lnSpc>
              <a:buAutoNum type="arabicPeriod"/>
            </a:pPr>
            <a:r>
              <a:rPr lang="zh-CN" altLang="en-US" sz="2000" b="1" dirty="0">
                <a:solidFill>
                  <a:srgbClr val="FF0000"/>
                </a:solidFill>
                <a:latin typeface="微软雅黑" panose="020B0503020204020204" pitchFamily="34" charset="-122"/>
                <a:ea typeface="微软雅黑" panose="020B0503020204020204" pitchFamily="34" charset="-122"/>
              </a:rPr>
              <a:t>与</a:t>
            </a:r>
            <a:r>
              <a:rPr lang="en-US" altLang="zh-CN" sz="2000" b="1" dirty="0">
                <a:solidFill>
                  <a:srgbClr val="FF0000"/>
                </a:solidFill>
                <a:latin typeface="微软雅黑" panose="020B0503020204020204" pitchFamily="34" charset="-122"/>
                <a:ea typeface="微软雅黑" panose="020B0503020204020204" pitchFamily="34" charset="-122"/>
              </a:rPr>
              <a:t>YOLO</a:t>
            </a:r>
            <a:r>
              <a:rPr lang="zh-CN" altLang="en-US" sz="2000" b="1" dirty="0">
                <a:solidFill>
                  <a:srgbClr val="FF0000"/>
                </a:solidFill>
                <a:latin typeface="微软雅黑" panose="020B0503020204020204" pitchFamily="34" charset="-122"/>
                <a:ea typeface="微软雅黑" panose="020B0503020204020204" pitchFamily="34" charset="-122"/>
              </a:rPr>
              <a:t>的吻</a:t>
            </a:r>
            <a:r>
              <a:rPr lang="zh-CN" altLang="en-US" sz="2000" b="1" dirty="0">
                <a:solidFill>
                  <a:srgbClr val="FF0000"/>
                </a:solidFill>
                <a:latin typeface="微软雅黑" panose="020B0503020204020204" pitchFamily="34" charset="-122"/>
                <a:ea typeface="微软雅黑" panose="020B0503020204020204" pitchFamily="34" charset="-122"/>
              </a:rPr>
              <a:t>合性强：</a:t>
            </a:r>
            <a:r>
              <a:rPr lang="zh-CN" altLang="en-US" sz="2000" dirty="0">
                <a:latin typeface="微软雅黑" panose="020B0503020204020204" pitchFamily="34" charset="-122"/>
                <a:ea typeface="微软雅黑" panose="020B0503020204020204" pitchFamily="34" charset="-122"/>
              </a:rPr>
              <a:t>两者的数据接口匹配度较高，便于开发和维护。</a:t>
            </a:r>
            <a:endParaRPr lang="en-US" altLang="zh-CN" sz="2000" dirty="0">
              <a:latin typeface="微软雅黑" panose="020B0503020204020204" pitchFamily="34" charset="-122"/>
              <a:ea typeface="微软雅黑" panose="020B0503020204020204" pitchFamily="34" charset="-122"/>
            </a:endParaRPr>
          </a:p>
        </p:txBody>
      </p:sp>
      <p:pic>
        <p:nvPicPr>
          <p:cNvPr id="4" name="图片 3" descr="d2e32bad532d70f44602fb0275ea124c(1)"/>
          <p:cNvPicPr>
            <a:picLocks noChangeAspect="1"/>
          </p:cNvPicPr>
          <p:nvPr>
            <p:custDataLst>
              <p:tags r:id="rId7"/>
            </p:custDataLst>
          </p:nvPr>
        </p:nvPicPr>
        <p:blipFill>
          <a:blip r:embed="rId8"/>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9"/>
            </p:custDataLst>
          </p:nvPr>
        </p:nvPicPr>
        <p:blipFill>
          <a:blip r:embed="rId10"/>
          <a:srcRect/>
          <a:stretch>
            <a:fillRect/>
          </a:stretch>
        </p:blipFill>
        <p:spPr>
          <a:xfrm>
            <a:off x="10470929" y="21590"/>
            <a:ext cx="688340" cy="684000"/>
          </a:xfrm>
          <a:prstGeom prst="rect">
            <a:avLst/>
          </a:prstGeom>
        </p:spPr>
      </p:pic>
      <p:pic>
        <p:nvPicPr>
          <p:cNvPr id="6" name="图片 5" descr="C:\Users\lenovo\Desktop\11.jpg11"/>
          <p:cNvPicPr>
            <a:picLocks noChangeAspect="1"/>
          </p:cNvPicPr>
          <p:nvPr/>
        </p:nvPicPr>
        <p:blipFill>
          <a:blip r:embed="rId11"/>
          <a:srcRect/>
          <a:stretch>
            <a:fillRect/>
          </a:stretch>
        </p:blipFill>
        <p:spPr>
          <a:xfrm>
            <a:off x="5662295" y="1478598"/>
            <a:ext cx="6125845" cy="4352290"/>
          </a:xfrm>
          <a:prstGeom prst="rect">
            <a:avLst/>
          </a:prstGeom>
        </p:spPr>
      </p:pic>
      <p:sp>
        <p:nvSpPr>
          <p:cNvPr id="8" name="文本框 7"/>
          <p:cNvSpPr txBox="1"/>
          <p:nvPr>
            <p:custDataLst>
              <p:tags r:id="rId12"/>
            </p:custDataLst>
          </p:nvPr>
        </p:nvSpPr>
        <p:spPr>
          <a:xfrm>
            <a:off x="6962476" y="5830888"/>
            <a:ext cx="4064000" cy="368300"/>
          </a:xfrm>
          <a:prstGeom prst="rect">
            <a:avLst/>
          </a:prstGeom>
          <a:noFill/>
        </p:spPr>
        <p:txBody>
          <a:bodyPr wrap="square" rtlCol="0">
            <a:spAutoFit/>
          </a:bodyPr>
          <a:lstStyle/>
          <a:p>
            <a:pPr algn="ctr"/>
            <a:r>
              <a:rPr lang="en-US" altLang="zh-CN" dirty="0">
                <a:solidFill>
                  <a:srgbClr val="1167A4"/>
                </a:solidFill>
                <a:latin typeface="仿宋_GB2312" panose="02010609030101010101" charset="-122"/>
                <a:ea typeface="仿宋_GB2312" panose="02010609030101010101" charset="-122"/>
                <a:cs typeface="仿宋_GB2312" panose="02010609030101010101" charset="-122"/>
              </a:rPr>
              <a:t>YOLOv7</a:t>
            </a: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的框架图</a:t>
            </a:r>
            <a:endParaRPr lang="zh-CN" altLang="en-US" dirty="0">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2.2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端云协同策略</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custDataLst>
              <p:tags r:id="rId3"/>
            </p:custDataLst>
          </p:nvPr>
        </p:nvSpPr>
        <p:spPr>
          <a:xfrm>
            <a:off x="4284663" y="5959574"/>
            <a:ext cx="4064000" cy="368300"/>
          </a:xfrm>
          <a:prstGeom prst="rect">
            <a:avLst/>
          </a:prstGeom>
          <a:noFill/>
        </p:spPr>
        <p:txBody>
          <a:bodyPr wrap="square" rtlCol="0">
            <a:spAutoFit/>
          </a:bodyPr>
          <a:lstStyle/>
          <a:p>
            <a:r>
              <a:rPr lang="zh-CN" altLang="en-US">
                <a:noFill/>
              </a:rPr>
              <a:t>大一学年综合测评</a:t>
            </a:r>
            <a:r>
              <a:rPr lang="en-US" altLang="zh-CN">
                <a:noFill/>
              </a:rPr>
              <a:t>7/255</a:t>
            </a:r>
            <a:endParaRPr lang="en-US" altLang="zh-CN">
              <a:noFill/>
            </a:endParaRPr>
          </a:p>
        </p:txBody>
      </p:sp>
      <p:sp>
        <p:nvSpPr>
          <p:cNvPr id="26" name="Title 1"/>
          <p:cNvSpPr txBox="1"/>
          <p:nvPr>
            <p:custDataLst>
              <p:tags r:id="rId4"/>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pic>
        <p:nvPicPr>
          <p:cNvPr id="4" name="图片 3" descr="微信图片_20230908195812"/>
          <p:cNvPicPr>
            <a:picLocks noChangeAspect="1"/>
          </p:cNvPicPr>
          <p:nvPr/>
        </p:nvPicPr>
        <p:blipFill>
          <a:blip r:embed="rId5"/>
          <a:stretch>
            <a:fillRect/>
          </a:stretch>
        </p:blipFill>
        <p:spPr>
          <a:xfrm>
            <a:off x="6694805" y="1253490"/>
            <a:ext cx="4396740" cy="4811395"/>
          </a:xfrm>
          <a:prstGeom prst="rect">
            <a:avLst/>
          </a:prstGeom>
        </p:spPr>
      </p:pic>
      <p:pic>
        <p:nvPicPr>
          <p:cNvPr id="3" name="图片 2" descr="d2e32bad532d70f44602fb0275ea124c(1)"/>
          <p:cNvPicPr>
            <a:picLocks noChangeAspect="1"/>
          </p:cNvPicPr>
          <p:nvPr>
            <p:custDataLst>
              <p:tags r:id="rId6"/>
            </p:custDataLst>
          </p:nvPr>
        </p:nvPicPr>
        <p:blipFill>
          <a:blip r:embed="rId7"/>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8"/>
            </p:custDataLst>
          </p:nvPr>
        </p:nvPicPr>
        <p:blipFill>
          <a:blip r:embed="rId9"/>
          <a:srcRect/>
          <a:stretch>
            <a:fillRect/>
          </a:stretch>
        </p:blipFill>
        <p:spPr>
          <a:xfrm>
            <a:off x="10470929" y="21590"/>
            <a:ext cx="688340" cy="684000"/>
          </a:xfrm>
          <a:prstGeom prst="rect">
            <a:avLst/>
          </a:prstGeom>
        </p:spPr>
      </p:pic>
      <p:sp>
        <p:nvSpPr>
          <p:cNvPr id="38" name="文本框 37"/>
          <p:cNvSpPr txBox="1"/>
          <p:nvPr>
            <p:custDataLst>
              <p:tags r:id="rId10"/>
            </p:custDataLst>
          </p:nvPr>
        </p:nvSpPr>
        <p:spPr>
          <a:xfrm>
            <a:off x="396240" y="1522095"/>
            <a:ext cx="6298565" cy="4613910"/>
          </a:xfrm>
          <a:prstGeom prst="rect">
            <a:avLst/>
          </a:prstGeom>
          <a:noFill/>
          <a:ln w="25400" cap="flat" cmpd="sng">
            <a:noFill/>
            <a:prstDash val="lgDash"/>
          </a:ln>
        </p:spPr>
        <p:txBody>
          <a:bodyPr wrap="square" rtlCol="0">
            <a:noAutofit/>
          </a:bodyPr>
          <a:lstStyle/>
          <a:p>
            <a:pPr indent="457200">
              <a:lnSpc>
                <a:spcPct val="150000"/>
              </a:lnSpc>
            </a:pPr>
            <a:r>
              <a:rPr lang="zh-CN" altLang="en-US" sz="2400" b="1" dirty="0"/>
              <a:t>借助</a:t>
            </a:r>
            <a:r>
              <a:rPr lang="zh-CN" altLang="en-US" sz="2800" b="1" dirty="0">
                <a:solidFill>
                  <a:srgbClr val="FF0000"/>
                </a:solidFill>
              </a:rPr>
              <a:t>华为云平台</a:t>
            </a:r>
            <a:r>
              <a:rPr lang="zh-CN" altLang="en-US" sz="2400" b="1" dirty="0"/>
              <a:t>等实现</a:t>
            </a:r>
            <a:r>
              <a:rPr lang="zh-CN" altLang="en-US" sz="2400" b="1" dirty="0">
                <a:solidFill>
                  <a:srgbClr val="1167A4"/>
                </a:solidFill>
              </a:rPr>
              <a:t>端云协同：</a:t>
            </a:r>
            <a:endParaRPr lang="zh-CN" altLang="en-US" sz="2400" b="1" dirty="0">
              <a:solidFill>
                <a:srgbClr val="1167A4"/>
              </a:solidFill>
            </a:endParaRPr>
          </a:p>
          <a:p>
            <a:pPr marL="457200" indent="-457200">
              <a:lnSpc>
                <a:spcPct val="150000"/>
              </a:lnSpc>
              <a:buFont typeface="+mj-lt"/>
              <a:buAutoNum type="arabicPeriod"/>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通过图像输入设备及其他传感器设备返回的数据传至嵌入式设备，</a:t>
            </a:r>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并利用部署在</a:t>
            </a:r>
            <a:r>
              <a:rPr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Modelbox框架</a:t>
            </a:r>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上的识别算法进行初次识别</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，同时嵌入式设备通过网络协议对视频进行</a:t>
            </a:r>
            <a:r>
              <a:rPr lang="zh-CN" altLang="en-US"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推流</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，将处理结果与实时图像信息传至云端，根据处理结果向用户发送邮件。</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rabicPeriod"/>
            </a:pP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服务器对视频进行</a:t>
            </a:r>
            <a:r>
              <a:rPr lang="zh-CN" altLang="en-US"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拉流</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并根据优化算法进行二次检测后</a:t>
            </a:r>
            <a:r>
              <a:rPr lang="zh-CN" altLang="en-US"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推流</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，同时根据检测结果进行后续处理（例如保留异常视频段），最终将视频传至用户端。</a:t>
            </a:r>
            <a:endPar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custDataLst>
              <p:tags r:id="rId11"/>
            </p:custDataLst>
          </p:nvPr>
        </p:nvSpPr>
        <p:spPr>
          <a:xfrm>
            <a:off x="6861175" y="6064885"/>
            <a:ext cx="4064000" cy="368300"/>
          </a:xfrm>
          <a:prstGeom prst="rect">
            <a:avLst/>
          </a:prstGeom>
          <a:noFill/>
        </p:spPr>
        <p:txBody>
          <a:bodyPr wrap="square" rtlCol="0">
            <a:spAutoFit/>
          </a:bodyPr>
          <a:lstStyle/>
          <a:p>
            <a:pPr algn="ctr"/>
            <a:r>
              <a:rPr lang="zh-CN" altLang="en-US">
                <a:solidFill>
                  <a:srgbClr val="1167A4"/>
                </a:solidFill>
                <a:latin typeface="仿宋_GB2312" panose="02010609030101010101" charset="-122"/>
                <a:ea typeface="仿宋_GB2312" panose="02010609030101010101" charset="-122"/>
                <a:cs typeface="仿宋_GB2312" panose="02010609030101010101" charset="-122"/>
              </a:rPr>
              <a:t>图为</a:t>
            </a:r>
            <a:r>
              <a:rPr lang="zh-CN">
                <a:solidFill>
                  <a:srgbClr val="1167A4"/>
                </a:solidFill>
                <a:latin typeface="仿宋_GB2312" panose="02010609030101010101" charset="-122"/>
                <a:ea typeface="仿宋_GB2312" panose="02010609030101010101" charset="-122"/>
                <a:cs typeface="仿宋_GB2312" panose="02010609030101010101" charset="-122"/>
              </a:rPr>
              <a:t>端云协同的整体策略</a:t>
            </a:r>
            <a:endParaRPr lang="zh-CN">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r="38297"/>
          <a:stretch>
            <a:fillRect/>
          </a:stretch>
        </p:blipFill>
        <p:spPr>
          <a:xfrm>
            <a:off x="1014313" y="705590"/>
            <a:ext cx="10082476" cy="5825940"/>
          </a:xfrm>
          <a:prstGeom prst="rect">
            <a:avLst/>
          </a:prstGeom>
        </p:spPr>
      </p:pic>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3"/>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4"/>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2.2.1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基本流程</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custDataLst>
              <p:tags r:id="rId5"/>
            </p:custDataLst>
          </p:nvPr>
        </p:nvSpPr>
        <p:spPr>
          <a:xfrm>
            <a:off x="4284663" y="5959574"/>
            <a:ext cx="4064000" cy="368300"/>
          </a:xfrm>
          <a:prstGeom prst="rect">
            <a:avLst/>
          </a:prstGeom>
          <a:noFill/>
        </p:spPr>
        <p:txBody>
          <a:bodyPr wrap="square" rtlCol="0">
            <a:spAutoFit/>
          </a:bodyPr>
          <a:lstStyle/>
          <a:p>
            <a:r>
              <a:rPr lang="zh-CN" altLang="en-US">
                <a:noFill/>
              </a:rPr>
              <a:t>大一学年综合测评</a:t>
            </a:r>
            <a:r>
              <a:rPr lang="en-US" altLang="zh-CN">
                <a:noFill/>
              </a:rPr>
              <a:t>7/255</a:t>
            </a:r>
            <a:endParaRPr lang="en-US" altLang="zh-CN">
              <a:noFill/>
            </a:endParaRPr>
          </a:p>
        </p:txBody>
      </p:sp>
      <p:sp>
        <p:nvSpPr>
          <p:cNvPr id="26" name="Title 1"/>
          <p:cNvSpPr txBox="1"/>
          <p:nvPr>
            <p:custDataLst>
              <p:tags r:id="rId6"/>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pic>
        <p:nvPicPr>
          <p:cNvPr id="3" name="图片 2" descr="d2e32bad532d70f44602fb0275ea124c(1)"/>
          <p:cNvPicPr>
            <a:picLocks noChangeAspect="1"/>
          </p:cNvPicPr>
          <p:nvPr>
            <p:custDataLst>
              <p:tags r:id="rId7"/>
            </p:custDataLst>
          </p:nvPr>
        </p:nvPicPr>
        <p:blipFill>
          <a:blip r:embed="rId8"/>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9"/>
            </p:custDataLst>
          </p:nvPr>
        </p:nvPicPr>
        <p:blipFill>
          <a:blip r:embed="rId10"/>
          <a:srcRect/>
          <a:stretch>
            <a:fillRect/>
          </a:stretch>
        </p:blipFill>
        <p:spPr>
          <a:xfrm>
            <a:off x="10470929" y="21590"/>
            <a:ext cx="688340" cy="684000"/>
          </a:xfrm>
          <a:prstGeom prst="rect">
            <a:avLst/>
          </a:prstGeom>
        </p:spPr>
      </p:pic>
      <p:pic>
        <p:nvPicPr>
          <p:cNvPr id="13" name="图片 12"/>
          <p:cNvPicPr>
            <a:picLocks noChangeAspect="1"/>
          </p:cNvPicPr>
          <p:nvPr/>
        </p:nvPicPr>
        <p:blipFill>
          <a:blip r:embed="rId11"/>
          <a:stretch>
            <a:fillRect/>
          </a:stretch>
        </p:blipFill>
        <p:spPr>
          <a:xfrm>
            <a:off x="994848" y="1360170"/>
            <a:ext cx="541067" cy="5070157"/>
          </a:xfrm>
          <a:prstGeom prst="rect">
            <a:avLst/>
          </a:prstGeom>
        </p:spPr>
      </p:pic>
      <p:pic>
        <p:nvPicPr>
          <p:cNvPr id="16" name="图片 15"/>
          <p:cNvPicPr>
            <a:picLocks noChangeAspect="1"/>
          </p:cNvPicPr>
          <p:nvPr/>
        </p:nvPicPr>
        <p:blipFill>
          <a:blip r:embed="rId11"/>
          <a:stretch>
            <a:fillRect/>
          </a:stretch>
        </p:blipFill>
        <p:spPr>
          <a:xfrm rot="5400000">
            <a:off x="5827668" y="1357570"/>
            <a:ext cx="455757" cy="10082475"/>
          </a:xfrm>
          <a:prstGeom prst="rect">
            <a:avLst/>
          </a:prstGeom>
        </p:spPr>
      </p:pic>
      <p:pic>
        <p:nvPicPr>
          <p:cNvPr id="18" name="图片 17"/>
          <p:cNvPicPr>
            <a:picLocks noChangeAspect="1"/>
          </p:cNvPicPr>
          <p:nvPr/>
        </p:nvPicPr>
        <p:blipFill>
          <a:blip r:embed="rId11"/>
          <a:stretch>
            <a:fillRect/>
          </a:stretch>
        </p:blipFill>
        <p:spPr>
          <a:xfrm rot="5400000">
            <a:off x="7339830" y="-2493002"/>
            <a:ext cx="541067" cy="7097809"/>
          </a:xfrm>
          <a:prstGeom prst="rect">
            <a:avLst/>
          </a:prstGeom>
        </p:spPr>
      </p:pic>
      <p:sp>
        <p:nvSpPr>
          <p:cNvPr id="8" name="文本框 7"/>
          <p:cNvSpPr txBox="1"/>
          <p:nvPr>
            <p:custDataLst>
              <p:tags r:id="rId12"/>
            </p:custDataLst>
          </p:nvPr>
        </p:nvSpPr>
        <p:spPr>
          <a:xfrm>
            <a:off x="4143505" y="6246177"/>
            <a:ext cx="4064000" cy="368300"/>
          </a:xfrm>
          <a:prstGeom prst="rect">
            <a:avLst/>
          </a:prstGeom>
          <a:noFill/>
        </p:spPr>
        <p:txBody>
          <a:bodyPr wrap="square" rtlCol="0">
            <a:spAutoFit/>
          </a:bodyPr>
          <a:lstStyle/>
          <a:p>
            <a:pPr algn="ct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图为</a:t>
            </a:r>
            <a:r>
              <a:rPr lang="zh-CN" dirty="0">
                <a:solidFill>
                  <a:srgbClr val="1167A4"/>
                </a:solidFill>
                <a:latin typeface="仿宋_GB2312" panose="02010609030101010101" charset="-122"/>
                <a:ea typeface="仿宋_GB2312" panose="02010609030101010101" charset="-122"/>
                <a:cs typeface="仿宋_GB2312" panose="02010609030101010101" charset="-122"/>
              </a:rPr>
              <a:t>端云协同策略的具体流程</a:t>
            </a:r>
            <a:endParaRPr lang="zh-CN" dirty="0">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2.2.2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端侧功能实现</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custDataLst>
              <p:tags r:id="rId3"/>
            </p:custDataLst>
          </p:nvPr>
        </p:nvSpPr>
        <p:spPr>
          <a:xfrm>
            <a:off x="4284663" y="5959574"/>
            <a:ext cx="4064000" cy="368300"/>
          </a:xfrm>
          <a:prstGeom prst="rect">
            <a:avLst/>
          </a:prstGeom>
          <a:noFill/>
        </p:spPr>
        <p:txBody>
          <a:bodyPr wrap="square" rtlCol="0">
            <a:spAutoFit/>
          </a:bodyPr>
          <a:lstStyle/>
          <a:p>
            <a:r>
              <a:rPr lang="zh-CN" altLang="en-US">
                <a:noFill/>
              </a:rPr>
              <a:t>大一学年综合测评</a:t>
            </a:r>
            <a:r>
              <a:rPr lang="en-US" altLang="zh-CN">
                <a:noFill/>
              </a:rPr>
              <a:t>7/255</a:t>
            </a:r>
            <a:endParaRPr lang="en-US" altLang="zh-CN">
              <a:noFill/>
            </a:endParaRPr>
          </a:p>
        </p:txBody>
      </p:sp>
      <p:sp>
        <p:nvSpPr>
          <p:cNvPr id="26" name="Title 1"/>
          <p:cNvSpPr txBox="1"/>
          <p:nvPr>
            <p:custDataLst>
              <p:tags r:id="rId4"/>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21335" y="1556385"/>
            <a:ext cx="4761865" cy="4645025"/>
          </a:xfrm>
          <a:prstGeom prst="rect">
            <a:avLst/>
          </a:prstGeom>
          <a:noFill/>
        </p:spPr>
        <p:txBody>
          <a:bodyPr wrap="square" rtlCol="0">
            <a:noAutofit/>
          </a:bodyPr>
          <a:lstStyle/>
          <a:p>
            <a:pPr>
              <a:lnSpc>
                <a:spcPct val="150000"/>
              </a:lnSpc>
            </a:pPr>
            <a:r>
              <a:rPr lang="en-US" altLang="zh-CN" dirty="0"/>
              <a:t>        </a:t>
            </a:r>
            <a:r>
              <a:rPr lang="en-US" altLang="zh-CN" sz="2400" b="1" dirty="0"/>
              <a:t> </a:t>
            </a:r>
            <a:r>
              <a:rPr lang="en-US" altLang="zh-CN" sz="2400" b="1" dirty="0" err="1"/>
              <a:t>ModelBox</a:t>
            </a:r>
            <a:r>
              <a:rPr lang="zh-CN" sz="2000" dirty="0"/>
              <a:t>具有完整的工程框架基础能力，提供了</a:t>
            </a:r>
            <a:r>
              <a:rPr lang="en-US" altLang="zh-CN" sz="2000" dirty="0"/>
              <a:t>AI</a:t>
            </a:r>
            <a:r>
              <a:rPr lang="zh-CN" altLang="en-US" sz="2000" dirty="0"/>
              <a:t>应用开发常用的</a:t>
            </a:r>
            <a:r>
              <a:rPr lang="zh-CN" altLang="en-US" sz="2000" b="1" dirty="0">
                <a:solidFill>
                  <a:srgbClr val="1167A4"/>
                </a:solidFill>
              </a:rPr>
              <a:t>多硬件功能单元、高性能的调度引擎、</a:t>
            </a:r>
            <a:r>
              <a:rPr lang="en-US" altLang="zh-CN" sz="2000" b="1" dirty="0">
                <a:solidFill>
                  <a:srgbClr val="1167A4"/>
                </a:solidFill>
              </a:rPr>
              <a:t>Docker</a:t>
            </a:r>
            <a:r>
              <a:rPr lang="zh-CN" altLang="en-US" sz="2000" b="1" dirty="0">
                <a:solidFill>
                  <a:srgbClr val="1167A4"/>
                </a:solidFill>
              </a:rPr>
              <a:t>开发和运行环境</a:t>
            </a:r>
            <a:r>
              <a:rPr lang="zh-CN" altLang="en-US" sz="2000" dirty="0"/>
              <a:t>以及</a:t>
            </a:r>
            <a:r>
              <a:rPr lang="zh-CN" altLang="en-US" sz="2000" b="1" dirty="0">
                <a:solidFill>
                  <a:srgbClr val="1167A4"/>
                </a:solidFill>
              </a:rPr>
              <a:t>端</a:t>
            </a:r>
            <a:r>
              <a:rPr lang="en-US" altLang="zh-CN" sz="2000" b="1" dirty="0">
                <a:solidFill>
                  <a:srgbClr val="1167A4"/>
                </a:solidFill>
              </a:rPr>
              <a:t>-</a:t>
            </a:r>
            <a:r>
              <a:rPr lang="zh-CN" altLang="en-US" sz="2000" b="1" dirty="0">
                <a:solidFill>
                  <a:srgbClr val="1167A4"/>
                </a:solidFill>
              </a:rPr>
              <a:t>边</a:t>
            </a:r>
            <a:r>
              <a:rPr lang="en-US" altLang="zh-CN" sz="2000" b="1" dirty="0">
                <a:solidFill>
                  <a:srgbClr val="1167A4"/>
                </a:solidFill>
              </a:rPr>
              <a:t>-</a:t>
            </a:r>
            <a:r>
              <a:rPr lang="zh-CN" altLang="en-US" sz="2000" b="1" dirty="0">
                <a:solidFill>
                  <a:srgbClr val="1167A4"/>
                </a:solidFill>
              </a:rPr>
              <a:t>云统一框架接口</a:t>
            </a:r>
            <a:r>
              <a:rPr lang="zh-CN" altLang="en-US" sz="2000" dirty="0"/>
              <a:t>等，具有</a:t>
            </a:r>
            <a:r>
              <a:rPr lang="zh-CN" altLang="en-US" sz="2400" b="1" dirty="0">
                <a:solidFill>
                  <a:srgbClr val="FF0000"/>
                </a:solidFill>
              </a:rPr>
              <a:t>易于开发、易于集成、高性能、全场景</a:t>
            </a:r>
            <a:r>
              <a:rPr lang="zh-CN" altLang="en-US" sz="2000" dirty="0"/>
              <a:t>等特点，在极大程度上实现了</a:t>
            </a:r>
            <a:r>
              <a:rPr lang="zh-CN" altLang="en-US" sz="2400" b="1" dirty="0">
                <a:solidFill>
                  <a:srgbClr val="FF0000"/>
                </a:solidFill>
              </a:rPr>
              <a:t>功能模块化的高效开发、智能调度、屏蔽软硬件差异、云上对接、性能监控</a:t>
            </a:r>
            <a:r>
              <a:rPr lang="zh-CN" altLang="en-US" sz="2000" dirty="0"/>
              <a:t>等功能。</a:t>
            </a:r>
            <a:endParaRPr lang="zh-CN" altLang="en-US" sz="2400" b="1" dirty="0">
              <a:solidFill>
                <a:srgbClr val="FF0000"/>
              </a:solidFill>
            </a:endParaRPr>
          </a:p>
        </p:txBody>
      </p:sp>
      <p:pic>
        <p:nvPicPr>
          <p:cNvPr id="6" name="图片 5" descr="d2e32bad532d70f44602fb0275ea124c(1)"/>
          <p:cNvPicPr>
            <a:picLocks noChangeAspect="1"/>
          </p:cNvPicPr>
          <p:nvPr>
            <p:custDataLst>
              <p:tags r:id="rId5"/>
            </p:custDataLst>
          </p:nvPr>
        </p:nvPicPr>
        <p:blipFill>
          <a:blip r:embed="rId6"/>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7"/>
            </p:custDataLst>
          </p:nvPr>
        </p:nvPicPr>
        <p:blipFill>
          <a:blip r:embed="rId8"/>
          <a:srcRect/>
          <a:stretch>
            <a:fillRect/>
          </a:stretch>
        </p:blipFill>
        <p:spPr>
          <a:xfrm>
            <a:off x="10470929" y="21590"/>
            <a:ext cx="688340" cy="684000"/>
          </a:xfrm>
          <a:prstGeom prst="rect">
            <a:avLst/>
          </a:prstGeom>
        </p:spPr>
      </p:pic>
      <p:sp>
        <p:nvSpPr>
          <p:cNvPr id="8" name="文本框 7"/>
          <p:cNvSpPr txBox="1"/>
          <p:nvPr>
            <p:custDataLst>
              <p:tags r:id="rId9"/>
            </p:custDataLst>
          </p:nvPr>
        </p:nvSpPr>
        <p:spPr>
          <a:xfrm>
            <a:off x="6908802" y="6143724"/>
            <a:ext cx="4064000" cy="368300"/>
          </a:xfrm>
          <a:prstGeom prst="rect">
            <a:avLst/>
          </a:prstGeom>
          <a:noFill/>
        </p:spPr>
        <p:txBody>
          <a:bodyPr wrap="square" rtlCol="0">
            <a:spAutoFit/>
          </a:bodyPr>
          <a:lstStyle/>
          <a:p>
            <a:pPr algn="ctr"/>
            <a:r>
              <a:rPr lang="en-US" altLang="zh-CN" dirty="0" err="1">
                <a:solidFill>
                  <a:srgbClr val="1167A4"/>
                </a:solidFill>
                <a:latin typeface="仿宋_GB2312" panose="02010609030101010101" charset="-122"/>
                <a:ea typeface="仿宋_GB2312" panose="02010609030101010101" charset="-122"/>
                <a:cs typeface="仿宋_GB2312" panose="02010609030101010101" charset="-122"/>
              </a:rPr>
              <a:t>ModelBox</a:t>
            </a:r>
            <a:r>
              <a:rPr lang="zh-CN" altLang="en-US" dirty="0" err="1">
                <a:solidFill>
                  <a:srgbClr val="1167A4"/>
                </a:solidFill>
                <a:latin typeface="仿宋_GB2312" panose="02010609030101010101" charset="-122"/>
                <a:ea typeface="仿宋_GB2312" panose="02010609030101010101" charset="-122"/>
                <a:cs typeface="仿宋_GB2312" panose="02010609030101010101" charset="-122"/>
              </a:rPr>
              <a:t>节点</a:t>
            </a:r>
            <a:r>
              <a:rPr lang="zh-CN" dirty="0">
                <a:solidFill>
                  <a:srgbClr val="1167A4"/>
                </a:solidFill>
                <a:latin typeface="仿宋_GB2312" panose="02010609030101010101" charset="-122"/>
                <a:ea typeface="仿宋_GB2312" panose="02010609030101010101" charset="-122"/>
                <a:cs typeface="仿宋_GB2312" panose="02010609030101010101" charset="-122"/>
              </a:rPr>
              <a:t>流程</a:t>
            </a: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图</a:t>
            </a:r>
            <a:endParaRPr lang="zh-CN" dirty="0">
              <a:solidFill>
                <a:srgbClr val="1167A4"/>
              </a:solidFill>
              <a:latin typeface="仿宋_GB2312" panose="02010609030101010101" charset="-122"/>
              <a:ea typeface="仿宋_GB2312" panose="02010609030101010101" charset="-122"/>
              <a:cs typeface="仿宋_GB2312" panose="02010609030101010101" charset="-122"/>
            </a:endParaRPr>
          </a:p>
        </p:txBody>
      </p:sp>
      <p:pic>
        <p:nvPicPr>
          <p:cNvPr id="4" name="图片 3"/>
          <p:cNvPicPr>
            <a:picLocks noChangeAspect="1"/>
          </p:cNvPicPr>
          <p:nvPr/>
        </p:nvPicPr>
        <p:blipFill>
          <a:blip r:embed="rId10"/>
          <a:stretch>
            <a:fillRect/>
          </a:stretch>
        </p:blipFill>
        <p:spPr>
          <a:xfrm>
            <a:off x="6289040" y="1290955"/>
            <a:ext cx="4870450" cy="4817745"/>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2.2.3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云侧功能实现</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custDataLst>
              <p:tags r:id="rId3"/>
            </p:custDataLst>
          </p:nvPr>
        </p:nvSpPr>
        <p:spPr>
          <a:xfrm>
            <a:off x="4284663" y="5959574"/>
            <a:ext cx="4064000" cy="368300"/>
          </a:xfrm>
          <a:prstGeom prst="rect">
            <a:avLst/>
          </a:prstGeom>
          <a:noFill/>
        </p:spPr>
        <p:txBody>
          <a:bodyPr wrap="square" rtlCol="0">
            <a:spAutoFit/>
          </a:bodyPr>
          <a:lstStyle/>
          <a:p>
            <a:r>
              <a:rPr lang="zh-CN" altLang="en-US">
                <a:noFill/>
              </a:rPr>
              <a:t>大一学年综合测评</a:t>
            </a:r>
            <a:r>
              <a:rPr lang="en-US" altLang="zh-CN">
                <a:noFill/>
              </a:rPr>
              <a:t>7/255</a:t>
            </a:r>
            <a:endParaRPr lang="en-US" altLang="zh-CN">
              <a:noFill/>
            </a:endParaRPr>
          </a:p>
        </p:txBody>
      </p:sp>
      <p:sp>
        <p:nvSpPr>
          <p:cNvPr id="26" name="Title 1"/>
          <p:cNvSpPr txBox="1"/>
          <p:nvPr>
            <p:custDataLst>
              <p:tags r:id="rId4"/>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pic>
        <p:nvPicPr>
          <p:cNvPr id="6" name="图片 5" descr="d2e32bad532d70f44602fb0275ea124c(1)"/>
          <p:cNvPicPr>
            <a:picLocks noChangeAspect="1"/>
          </p:cNvPicPr>
          <p:nvPr>
            <p:custDataLst>
              <p:tags r:id="rId5"/>
            </p:custDataLst>
          </p:nvPr>
        </p:nvPicPr>
        <p:blipFill>
          <a:blip r:embed="rId6"/>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7"/>
            </p:custDataLst>
          </p:nvPr>
        </p:nvPicPr>
        <p:blipFill>
          <a:blip r:embed="rId8"/>
          <a:srcRect/>
          <a:stretch>
            <a:fillRect/>
          </a:stretch>
        </p:blipFill>
        <p:spPr>
          <a:xfrm>
            <a:off x="10470929" y="21590"/>
            <a:ext cx="688340" cy="684000"/>
          </a:xfrm>
          <a:prstGeom prst="rect">
            <a:avLst/>
          </a:prstGeom>
        </p:spPr>
      </p:pic>
      <p:pic>
        <p:nvPicPr>
          <p:cNvPr id="8" name="图片 7" descr="微信图片_20230910142919"/>
          <p:cNvPicPr>
            <a:picLocks noChangeAspect="1"/>
          </p:cNvPicPr>
          <p:nvPr/>
        </p:nvPicPr>
        <p:blipFill>
          <a:blip r:embed="rId9"/>
          <a:stretch>
            <a:fillRect/>
          </a:stretch>
        </p:blipFill>
        <p:spPr>
          <a:xfrm>
            <a:off x="1625600" y="1541145"/>
            <a:ext cx="9079865" cy="4737100"/>
          </a:xfrm>
          <a:prstGeom prst="rect">
            <a:avLst/>
          </a:prstGeom>
        </p:spPr>
      </p:pic>
      <p:sp>
        <p:nvSpPr>
          <p:cNvPr id="12" name="文本框 11"/>
          <p:cNvSpPr txBox="1"/>
          <p:nvPr>
            <p:custDataLst>
              <p:tags r:id="rId10"/>
            </p:custDataLst>
          </p:nvPr>
        </p:nvSpPr>
        <p:spPr>
          <a:xfrm>
            <a:off x="4124960" y="6356350"/>
            <a:ext cx="4064000" cy="368300"/>
          </a:xfrm>
          <a:prstGeom prst="rect">
            <a:avLst/>
          </a:prstGeom>
          <a:noFill/>
        </p:spPr>
        <p:txBody>
          <a:bodyPr wrap="square" rtlCol="0">
            <a:spAutoFit/>
          </a:bodyPr>
          <a:lstStyle/>
          <a:p>
            <a:pPr algn="ctr"/>
            <a:r>
              <a:rPr lang="zh-CN" altLang="en-US">
                <a:solidFill>
                  <a:srgbClr val="1167A4"/>
                </a:solidFill>
                <a:latin typeface="仿宋_GB2312" panose="02010609030101010101" charset="-122"/>
                <a:ea typeface="仿宋_GB2312" panose="02010609030101010101" charset="-122"/>
                <a:cs typeface="仿宋_GB2312" panose="02010609030101010101" charset="-122"/>
              </a:rPr>
              <a:t>图为</a:t>
            </a:r>
            <a:r>
              <a:rPr lang="zh-CN">
                <a:solidFill>
                  <a:srgbClr val="1167A4"/>
                </a:solidFill>
                <a:latin typeface="仿宋_GB2312" panose="02010609030101010101" charset="-122"/>
                <a:ea typeface="仿宋_GB2312" panose="02010609030101010101" charset="-122"/>
                <a:cs typeface="仿宋_GB2312" panose="02010609030101010101" charset="-122"/>
              </a:rPr>
              <a:t>云侧功能实现的基本流程</a:t>
            </a:r>
            <a:endParaRPr lang="zh-CN">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2.3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成果展示</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p:cNvSpPr txBox="1"/>
          <p:nvPr>
            <p:custDataLst>
              <p:tags r:id="rId3"/>
            </p:custDataLst>
          </p:nvPr>
        </p:nvSpPr>
        <p:spPr>
          <a:xfrm>
            <a:off x="4284663" y="5959574"/>
            <a:ext cx="4064000" cy="368300"/>
          </a:xfrm>
          <a:prstGeom prst="rect">
            <a:avLst/>
          </a:prstGeom>
          <a:noFill/>
        </p:spPr>
        <p:txBody>
          <a:bodyPr wrap="square" rtlCol="0">
            <a:spAutoFit/>
          </a:bodyPr>
          <a:lstStyle/>
          <a:p>
            <a:r>
              <a:rPr lang="zh-CN" altLang="en-US">
                <a:noFill/>
              </a:rPr>
              <a:t>大一学年综合测评</a:t>
            </a:r>
            <a:r>
              <a:rPr lang="en-US" altLang="zh-CN">
                <a:noFill/>
              </a:rPr>
              <a:t>7/255</a:t>
            </a:r>
            <a:endParaRPr lang="en-US" altLang="zh-CN">
              <a:noFill/>
            </a:endParaRPr>
          </a:p>
        </p:txBody>
      </p:sp>
      <p:sp>
        <p:nvSpPr>
          <p:cNvPr id="26" name="Title 1"/>
          <p:cNvSpPr txBox="1"/>
          <p:nvPr>
            <p:custDataLst>
              <p:tags r:id="rId4"/>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pic>
        <p:nvPicPr>
          <p:cNvPr id="3" name="图片 2" descr="1"/>
          <p:cNvPicPr>
            <a:picLocks noChangeAspect="1"/>
          </p:cNvPicPr>
          <p:nvPr/>
        </p:nvPicPr>
        <p:blipFill>
          <a:blip r:embed="rId5"/>
          <a:stretch>
            <a:fillRect/>
          </a:stretch>
        </p:blipFill>
        <p:spPr>
          <a:xfrm>
            <a:off x="6592570" y="1440180"/>
            <a:ext cx="4441600" cy="2498400"/>
          </a:xfrm>
          <a:prstGeom prst="rect">
            <a:avLst/>
          </a:prstGeom>
        </p:spPr>
      </p:pic>
      <p:pic>
        <p:nvPicPr>
          <p:cNvPr id="6" name="图片 5" descr="2"/>
          <p:cNvPicPr>
            <a:picLocks noChangeAspect="1"/>
          </p:cNvPicPr>
          <p:nvPr/>
        </p:nvPicPr>
        <p:blipFill>
          <a:blip r:embed="rId6"/>
          <a:stretch>
            <a:fillRect/>
          </a:stretch>
        </p:blipFill>
        <p:spPr>
          <a:xfrm>
            <a:off x="944245" y="4018280"/>
            <a:ext cx="4441600" cy="2498400"/>
          </a:xfrm>
          <a:prstGeom prst="rect">
            <a:avLst/>
          </a:prstGeom>
        </p:spPr>
      </p:pic>
      <p:pic>
        <p:nvPicPr>
          <p:cNvPr id="13" name="图片 12" descr="3"/>
          <p:cNvPicPr>
            <a:picLocks noChangeAspect="1"/>
          </p:cNvPicPr>
          <p:nvPr/>
        </p:nvPicPr>
        <p:blipFill>
          <a:blip r:embed="rId7"/>
          <a:stretch>
            <a:fillRect/>
          </a:stretch>
        </p:blipFill>
        <p:spPr>
          <a:xfrm>
            <a:off x="6592570" y="4018280"/>
            <a:ext cx="4441600" cy="2498400"/>
          </a:xfrm>
          <a:prstGeom prst="rect">
            <a:avLst/>
          </a:prstGeom>
        </p:spPr>
      </p:pic>
      <p:pic>
        <p:nvPicPr>
          <p:cNvPr id="14" name="图片 13" descr="d2e32bad532d70f44602fb0275ea124c(1)"/>
          <p:cNvPicPr>
            <a:picLocks noChangeAspect="1"/>
          </p:cNvPicPr>
          <p:nvPr>
            <p:custDataLst>
              <p:tags r:id="rId8"/>
            </p:custDataLst>
          </p:nvPr>
        </p:nvPicPr>
        <p:blipFill>
          <a:blip r:embed="rId9"/>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10"/>
            </p:custDataLst>
          </p:nvPr>
        </p:nvPicPr>
        <p:blipFill>
          <a:blip r:embed="rId11"/>
          <a:srcRect/>
          <a:stretch>
            <a:fillRect/>
          </a:stretch>
        </p:blipFill>
        <p:spPr>
          <a:xfrm>
            <a:off x="10470929" y="21590"/>
            <a:ext cx="688340" cy="684000"/>
          </a:xfrm>
          <a:prstGeom prst="rect">
            <a:avLst/>
          </a:prstGeom>
        </p:spPr>
      </p:pic>
      <p:pic>
        <p:nvPicPr>
          <p:cNvPr id="4" name="图片 3"/>
          <p:cNvPicPr>
            <a:picLocks noChangeAspect="1"/>
          </p:cNvPicPr>
          <p:nvPr/>
        </p:nvPicPr>
        <p:blipFill>
          <a:blip r:embed="rId12"/>
          <a:stretch>
            <a:fillRect/>
          </a:stretch>
        </p:blipFill>
        <p:spPr>
          <a:xfrm>
            <a:off x="944245" y="1539875"/>
            <a:ext cx="4441825" cy="229870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1">
            <a:extLst>
              <a:ext uri="{28A0092B-C50C-407E-A947-70E740481C1C}">
                <a14:useLocalDpi xmlns:a14="http://schemas.microsoft.com/office/drawing/2010/main" val="0"/>
              </a:ext>
            </a:extLst>
          </a:blip>
          <a:srcRect t="24221"/>
          <a:stretch>
            <a:fillRect/>
          </a:stretch>
        </p:blipFill>
        <p:spPr>
          <a:xfrm>
            <a:off x="0" y="1336208"/>
            <a:ext cx="12192000" cy="4180672"/>
          </a:xfrm>
          <a:prstGeom prst="rect">
            <a:avLst/>
          </a:prstGeom>
        </p:spPr>
      </p:pic>
      <p:sp>
        <p:nvSpPr>
          <p:cNvPr id="50" name="矩形 49"/>
          <p:cNvSpPr/>
          <p:nvPr/>
        </p:nvSpPr>
        <p:spPr>
          <a:xfrm>
            <a:off x="0" y="1341120"/>
            <a:ext cx="12192000" cy="4175760"/>
          </a:xfrm>
          <a:prstGeom prst="rect">
            <a:avLst/>
          </a:prstGeom>
          <a:solidFill>
            <a:srgbClr val="035C9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a:p>
            <a:pPr algn="ctr"/>
            <a:r>
              <a:rPr lang="zh-CN" altLang="en-US" sz="44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优势及应用场景</a:t>
            </a:r>
            <a:endParaRPr lang="zh-CN" altLang="en-US" sz="44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55" name="组合 54"/>
          <p:cNvGrpSpPr/>
          <p:nvPr/>
        </p:nvGrpSpPr>
        <p:grpSpPr>
          <a:xfrm>
            <a:off x="1165078" y="3171060"/>
            <a:ext cx="9861845" cy="1146629"/>
            <a:chOff x="940844" y="2909332"/>
            <a:chExt cx="3967568" cy="1146629"/>
          </a:xfrm>
        </p:grpSpPr>
        <p:cxnSp>
          <p:nvCxnSpPr>
            <p:cNvPr id="56" name="直接连接符 55"/>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rot="10800000">
            <a:off x="446009" y="5123901"/>
            <a:ext cx="2286813" cy="1440440"/>
            <a:chOff x="226090" y="4873090"/>
            <a:chExt cx="2286813" cy="1440440"/>
          </a:xfrm>
        </p:grpSpPr>
        <p:cxnSp>
          <p:nvCxnSpPr>
            <p:cNvPr id="71" name="直接连接符 70"/>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5101561" y="2089748"/>
            <a:ext cx="1988820" cy="645160"/>
          </a:xfrm>
          <a:prstGeom prst="rect">
            <a:avLst/>
          </a:prstGeom>
        </p:spPr>
        <p:txBody>
          <a:bodyPr wrap="none">
            <a:spAutoFit/>
          </a:bodyPr>
          <a:lstStyle/>
          <a:p>
            <a:pPr algn="ctr"/>
            <a:r>
              <a:rPr lang="zh-CN" altLang="en-US"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第</a:t>
            </a:r>
            <a:r>
              <a:rPr lang="en-US" altLang="zh-CN"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3</a:t>
            </a:r>
            <a:r>
              <a:rPr lang="zh-CN" altLang="en-US"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部分</a:t>
            </a:r>
            <a:endParaRPr lang="zh-CN" altLang="en-US" sz="3600" spc="300"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3.1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优势</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itle 1"/>
          <p:cNvSpPr txBox="1"/>
          <p:nvPr>
            <p:custDataLst>
              <p:tags r:id="rId3"/>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优势及应用场景</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521335" y="1421235"/>
            <a:ext cx="10515600" cy="7293610"/>
          </a:xfrm>
          <a:prstGeom prst="rect">
            <a:avLst/>
          </a:prstGeom>
          <a:noFill/>
        </p:spPr>
        <p:txBody>
          <a:bodyPr wrap="square" rtlCol="0" anchor="t">
            <a:spAutoFit/>
          </a:bodyPr>
          <a:lstStyle/>
          <a:p>
            <a:pPr marL="342900" indent="-342900">
              <a:lnSpc>
                <a:spcPct val="150000"/>
              </a:lnSpc>
              <a:buFont typeface="Arial" panose="020B0604020202020204" pitchFamily="34" charset="0"/>
              <a:buChar char="•"/>
            </a:pPr>
            <a:r>
              <a:rPr lang="zh-CN" altLang="en-US" sz="2400" b="1" dirty="0">
                <a:solidFill>
                  <a:srgbClr val="FF0000"/>
                </a:solidFill>
                <a:highlight>
                  <a:srgbClr val="FFFF00"/>
                </a:highlight>
                <a:sym typeface="+mn-ea"/>
              </a:rPr>
              <a:t>方案完备性</a:t>
            </a:r>
            <a:endParaRPr lang="en-US" altLang="zh-CN" sz="2400" b="1" dirty="0">
              <a:solidFill>
                <a:srgbClr val="FF0000"/>
              </a:solidFill>
              <a:highlight>
                <a:srgbClr val="FFFF00"/>
              </a:highlight>
              <a:sym typeface="+mn-ea"/>
            </a:endParaRPr>
          </a:p>
          <a:p>
            <a:pPr marL="800100" lvl="1" indent="-342900">
              <a:lnSpc>
                <a:spcPct val="150000"/>
              </a:lnSpc>
              <a:buFont typeface="Arial" panose="020B0604020202020204" pitchFamily="34" charset="0"/>
              <a:buChar char="•"/>
            </a:pPr>
            <a:r>
              <a:rPr lang="zh-CN" altLang="en-US" sz="2000" dirty="0">
                <a:sym typeface="+mn-ea"/>
              </a:rPr>
              <a:t>算法实现</a:t>
            </a:r>
            <a:r>
              <a:rPr lang="en-US" altLang="zh-CN" sz="2000" dirty="0">
                <a:sym typeface="+mn-ea"/>
              </a:rPr>
              <a:t>+</a:t>
            </a:r>
            <a:r>
              <a:rPr lang="zh-CN" altLang="en-US" sz="2000" dirty="0">
                <a:sym typeface="+mn-ea"/>
              </a:rPr>
              <a:t>边缘端部署并发布</a:t>
            </a:r>
            <a:r>
              <a:rPr lang="en-US" altLang="zh-CN" sz="2000" dirty="0">
                <a:sym typeface="+mn-ea"/>
              </a:rPr>
              <a:t>+</a:t>
            </a:r>
            <a:r>
              <a:rPr lang="zh-CN" altLang="en-US" sz="2000" dirty="0">
                <a:sym typeface="+mn-ea"/>
              </a:rPr>
              <a:t>云端二次检测</a:t>
            </a:r>
            <a:r>
              <a:rPr lang="en-US" altLang="zh-CN" sz="2000" dirty="0">
                <a:sym typeface="+mn-ea"/>
              </a:rPr>
              <a:t>+</a:t>
            </a:r>
            <a:r>
              <a:rPr lang="zh-CN" altLang="en-US" sz="2000" dirty="0">
                <a:sym typeface="+mn-ea"/>
              </a:rPr>
              <a:t>通信</a:t>
            </a:r>
            <a:endParaRPr lang="en-US" altLang="zh-CN" sz="2000" dirty="0">
              <a:sym typeface="+mn-ea"/>
            </a:endParaRPr>
          </a:p>
          <a:p>
            <a:pPr marL="800100" lvl="1" indent="-342900">
              <a:lnSpc>
                <a:spcPct val="150000"/>
              </a:lnSpc>
              <a:buFont typeface="Arial" panose="020B0604020202020204" pitchFamily="34" charset="0"/>
              <a:buChar char="•"/>
            </a:pPr>
            <a:r>
              <a:rPr lang="zh-CN" altLang="en-US" sz="2000" dirty="0">
                <a:sym typeface="+mn-ea"/>
              </a:rPr>
              <a:t>依赖</a:t>
            </a:r>
            <a:r>
              <a:rPr lang="zh-CN" altLang="en-US" sz="2000" b="1" dirty="0">
                <a:solidFill>
                  <a:srgbClr val="2E75B6"/>
                </a:solidFill>
                <a:sym typeface="+mn-ea"/>
              </a:rPr>
              <a:t>华为</a:t>
            </a:r>
            <a:r>
              <a:rPr lang="en-US" altLang="zh-CN" sz="2000" b="1" dirty="0" err="1">
                <a:solidFill>
                  <a:srgbClr val="2E75B6"/>
                </a:solidFill>
                <a:sym typeface="+mn-ea"/>
              </a:rPr>
              <a:t>Modelbox</a:t>
            </a:r>
            <a:r>
              <a:rPr lang="zh-CN" altLang="en-US" sz="2000" b="1" dirty="0">
                <a:solidFill>
                  <a:srgbClr val="2E75B6"/>
                </a:solidFill>
                <a:sym typeface="+mn-ea"/>
              </a:rPr>
              <a:t>框架</a:t>
            </a:r>
            <a:r>
              <a:rPr lang="zh-CN" altLang="en-US" sz="2000" b="1" dirty="0">
                <a:sym typeface="+mn-ea"/>
              </a:rPr>
              <a:t>、</a:t>
            </a:r>
            <a:r>
              <a:rPr lang="en-US" altLang="zh-CN" sz="2000" b="1" dirty="0" err="1">
                <a:solidFill>
                  <a:srgbClr val="2E75B6"/>
                </a:solidFill>
                <a:sym typeface="+mn-ea"/>
              </a:rPr>
              <a:t>HiLens</a:t>
            </a:r>
            <a:r>
              <a:rPr lang="zh-CN" altLang="en-US" sz="2000" b="1" dirty="0">
                <a:solidFill>
                  <a:srgbClr val="2E75B6"/>
                </a:solidFill>
                <a:sym typeface="+mn-ea"/>
              </a:rPr>
              <a:t>，华为云</a:t>
            </a:r>
            <a:r>
              <a:rPr lang="en-US" altLang="zh-CN" sz="2000" b="1" dirty="0" err="1">
                <a:solidFill>
                  <a:srgbClr val="2E75B6"/>
                </a:solidFill>
                <a:sym typeface="+mn-ea"/>
              </a:rPr>
              <a:t>ModelArts</a:t>
            </a:r>
            <a:r>
              <a:rPr lang="zh-CN" altLang="en-US" sz="2000" b="1" dirty="0">
                <a:solidFill>
                  <a:srgbClr val="2E75B6"/>
                </a:solidFill>
                <a:sym typeface="+mn-ea"/>
              </a:rPr>
              <a:t>平台</a:t>
            </a:r>
            <a:r>
              <a:rPr lang="zh-CN" altLang="en-US" sz="2000" dirty="0">
                <a:sym typeface="+mn-ea"/>
              </a:rPr>
              <a:t>等技术实现</a:t>
            </a:r>
            <a:endParaRPr lang="en-US" altLang="zh-CN" sz="2000" dirty="0">
              <a:sym typeface="+mn-ea"/>
            </a:endParaRPr>
          </a:p>
          <a:p>
            <a:pPr marL="342900" indent="-342900">
              <a:lnSpc>
                <a:spcPct val="150000"/>
              </a:lnSpc>
              <a:buFont typeface="Arial" panose="020B0604020202020204" pitchFamily="34" charset="0"/>
              <a:buChar char="•"/>
            </a:pPr>
            <a:r>
              <a:rPr lang="zh-CN" altLang="en-US" sz="2400" b="1" dirty="0">
                <a:solidFill>
                  <a:srgbClr val="FF0000"/>
                </a:solidFill>
                <a:highlight>
                  <a:srgbClr val="FFFF00"/>
                </a:highlight>
                <a:sym typeface="+mn-ea"/>
              </a:rPr>
              <a:t>强交互性</a:t>
            </a:r>
            <a:r>
              <a:rPr lang="en-US" altLang="zh-CN" sz="2400" b="1" dirty="0">
                <a:solidFill>
                  <a:srgbClr val="FF0000"/>
                </a:solidFill>
                <a:highlight>
                  <a:srgbClr val="FFFF00"/>
                </a:highlight>
                <a:sym typeface="+mn-ea"/>
              </a:rPr>
              <a:t>\</a:t>
            </a:r>
            <a:r>
              <a:rPr lang="zh-CN" altLang="en-US" sz="2400" b="1" dirty="0">
                <a:solidFill>
                  <a:srgbClr val="FF0000"/>
                </a:solidFill>
                <a:highlight>
                  <a:srgbClr val="FFFF00"/>
                </a:highlight>
                <a:sym typeface="+mn-ea"/>
              </a:rPr>
              <a:t>实时性</a:t>
            </a:r>
            <a:endParaRPr lang="en-US" altLang="zh-CN" sz="2400" b="1" dirty="0">
              <a:solidFill>
                <a:srgbClr val="FF0000"/>
              </a:solidFill>
              <a:highlight>
                <a:srgbClr val="FFFF00"/>
              </a:highlight>
              <a:sym typeface="+mn-ea"/>
            </a:endParaRPr>
          </a:p>
          <a:p>
            <a:pPr marL="800100" lvl="1" indent="-342900">
              <a:lnSpc>
                <a:spcPct val="150000"/>
              </a:lnSpc>
              <a:buFont typeface="Arial" panose="020B0604020202020204" pitchFamily="34" charset="0"/>
              <a:buChar char="•"/>
            </a:pPr>
            <a:r>
              <a:rPr lang="zh-CN" altLang="en-US" sz="2000" dirty="0">
                <a:sym typeface="+mn-ea"/>
              </a:rPr>
              <a:t>边缘端检测速率</a:t>
            </a:r>
            <a:r>
              <a:rPr lang="en-US" altLang="zh-CN" sz="2000" b="1" dirty="0">
                <a:solidFill>
                  <a:srgbClr val="FF0000"/>
                </a:solidFill>
                <a:sym typeface="+mn-ea"/>
              </a:rPr>
              <a:t>120ms/frame</a:t>
            </a:r>
            <a:endParaRPr lang="en-US" altLang="zh-CN" sz="2000" b="1" dirty="0">
              <a:solidFill>
                <a:srgbClr val="FF0000"/>
              </a:solidFill>
              <a:sym typeface="+mn-ea"/>
            </a:endParaRPr>
          </a:p>
          <a:p>
            <a:pPr marL="800100" lvl="1" indent="-342900">
              <a:lnSpc>
                <a:spcPct val="150000"/>
              </a:lnSpc>
              <a:buFont typeface="Arial" panose="020B0604020202020204" pitchFamily="34" charset="0"/>
              <a:buChar char="•"/>
            </a:pPr>
            <a:r>
              <a:rPr lang="zh-CN" altLang="en-US" sz="2000" dirty="0">
                <a:sym typeface="+mn-ea"/>
              </a:rPr>
              <a:t>利用</a:t>
            </a:r>
            <a:r>
              <a:rPr lang="zh-CN" altLang="en-US" sz="2000" b="1" dirty="0">
                <a:solidFill>
                  <a:srgbClr val="2E75B6"/>
                </a:solidFill>
                <a:sym typeface="+mn-ea"/>
              </a:rPr>
              <a:t>邮件</a:t>
            </a:r>
            <a:r>
              <a:rPr lang="zh-CN" altLang="en-US" sz="2000" dirty="0">
                <a:sym typeface="+mn-ea"/>
              </a:rPr>
              <a:t>方式，实现与用户</a:t>
            </a:r>
            <a:r>
              <a:rPr lang="zh-CN" altLang="en-US" sz="2000" dirty="0">
                <a:sym typeface="+mn-ea"/>
              </a:rPr>
              <a:t>的实时交互</a:t>
            </a:r>
            <a:endParaRPr lang="en-US" altLang="zh-CN" sz="2000" dirty="0">
              <a:sym typeface="+mn-ea"/>
            </a:endParaRPr>
          </a:p>
          <a:p>
            <a:pPr marL="342900" indent="-342900">
              <a:lnSpc>
                <a:spcPct val="150000"/>
              </a:lnSpc>
              <a:buFont typeface="Arial" panose="020B0604020202020204" pitchFamily="34" charset="0"/>
              <a:buChar char="•"/>
            </a:pPr>
            <a:r>
              <a:rPr lang="zh-CN" altLang="en-US" sz="2400" b="1" dirty="0">
                <a:solidFill>
                  <a:srgbClr val="FF0000"/>
                </a:solidFill>
                <a:highlight>
                  <a:srgbClr val="FFFF00"/>
                </a:highlight>
                <a:sym typeface="+mn-ea"/>
              </a:rPr>
              <a:t>可扩展性</a:t>
            </a:r>
            <a:endParaRPr lang="en-US" altLang="zh-CN" sz="2400" b="1" dirty="0">
              <a:solidFill>
                <a:srgbClr val="FF0000"/>
              </a:solidFill>
              <a:highlight>
                <a:srgbClr val="FFFF00"/>
              </a:highlight>
              <a:sym typeface="+mn-ea"/>
            </a:endParaRPr>
          </a:p>
          <a:p>
            <a:pPr marL="800100" lvl="1" indent="-342900">
              <a:lnSpc>
                <a:spcPct val="150000"/>
              </a:lnSpc>
              <a:buFont typeface="Arial" panose="020B0604020202020204" pitchFamily="34" charset="0"/>
              <a:buChar char="•"/>
            </a:pPr>
            <a:r>
              <a:rPr lang="zh-CN" altLang="en-US" sz="2000" dirty="0">
                <a:sym typeface="+mn-ea"/>
              </a:rPr>
              <a:t>算法功能</a:t>
            </a:r>
            <a:r>
              <a:rPr lang="zh-CN" altLang="en-US" sz="2000" b="1" dirty="0">
                <a:solidFill>
                  <a:srgbClr val="2E75B6"/>
                </a:solidFill>
                <a:sym typeface="+mn-ea"/>
              </a:rPr>
              <a:t>模块化封装（单个行为模块化）</a:t>
            </a:r>
            <a:endParaRPr lang="en-US" altLang="zh-CN" sz="2000" b="1" dirty="0">
              <a:solidFill>
                <a:srgbClr val="2E75B6"/>
              </a:solidFill>
              <a:sym typeface="+mn-ea"/>
            </a:endParaRPr>
          </a:p>
          <a:p>
            <a:pPr marL="800100" lvl="1" indent="-342900">
              <a:lnSpc>
                <a:spcPct val="150000"/>
              </a:lnSpc>
              <a:buFont typeface="Arial" panose="020B0604020202020204" pitchFamily="34" charset="0"/>
              <a:buChar char="•"/>
            </a:pPr>
            <a:r>
              <a:rPr lang="zh-CN" altLang="en-US" sz="2000" dirty="0">
                <a:sym typeface="+mn-ea"/>
              </a:rPr>
              <a:t>接口</a:t>
            </a:r>
            <a:r>
              <a:rPr lang="zh-CN" altLang="en-US" sz="2000" b="1" dirty="0">
                <a:solidFill>
                  <a:srgbClr val="2E75B6"/>
                </a:solidFill>
                <a:sym typeface="+mn-ea"/>
              </a:rPr>
              <a:t>定义清晰</a:t>
            </a:r>
            <a:endParaRPr lang="en-US" altLang="zh-CN" sz="2000" b="1" dirty="0">
              <a:solidFill>
                <a:srgbClr val="2E75B6"/>
              </a:solidFill>
              <a:sym typeface="+mn-ea"/>
            </a:endParaRPr>
          </a:p>
          <a:p>
            <a:pPr marL="800100" lvl="1" indent="-342900">
              <a:lnSpc>
                <a:spcPct val="150000"/>
              </a:lnSpc>
              <a:buFont typeface="Arial" panose="020B0604020202020204" pitchFamily="34" charset="0"/>
              <a:buChar char="•"/>
            </a:pPr>
            <a:r>
              <a:rPr lang="zh-CN" altLang="en-US" sz="2000" dirty="0">
                <a:sym typeface="+mn-ea"/>
              </a:rPr>
              <a:t>模块之间</a:t>
            </a:r>
            <a:r>
              <a:rPr lang="zh-CN" altLang="en-US" sz="2000" b="1" dirty="0">
                <a:solidFill>
                  <a:srgbClr val="2E75B6"/>
                </a:solidFill>
                <a:sym typeface="+mn-ea"/>
              </a:rPr>
              <a:t>松耦合</a:t>
            </a:r>
            <a:endParaRPr lang="en-US" altLang="zh-CN" sz="2000" b="1" dirty="0">
              <a:solidFill>
                <a:srgbClr val="2E75B6"/>
              </a:solidFill>
              <a:sym typeface="+mn-ea"/>
            </a:endParaRPr>
          </a:p>
          <a:p>
            <a:pPr marL="800100" lvl="1" indent="-342900">
              <a:lnSpc>
                <a:spcPct val="150000"/>
              </a:lnSpc>
              <a:buFont typeface="Arial" panose="020B0604020202020204" pitchFamily="34" charset="0"/>
              <a:buChar char="•"/>
            </a:pPr>
            <a:endParaRPr lang="en-US" altLang="zh-CN" sz="2000" b="1" dirty="0">
              <a:solidFill>
                <a:srgbClr val="FF0000"/>
              </a:solidFill>
              <a:highlight>
                <a:srgbClr val="FFFF00"/>
              </a:highlight>
              <a:sym typeface="+mn-ea"/>
            </a:endParaRPr>
          </a:p>
          <a:p>
            <a:pPr marL="800100" lvl="1" indent="-342900">
              <a:lnSpc>
                <a:spcPct val="150000"/>
              </a:lnSpc>
              <a:buFont typeface="Arial" panose="020B0604020202020204" pitchFamily="34" charset="0"/>
              <a:buChar char="•"/>
            </a:pPr>
            <a:endParaRPr lang="en-US" altLang="zh-CN" sz="2000" b="1" dirty="0">
              <a:solidFill>
                <a:srgbClr val="FF0000"/>
              </a:solidFill>
              <a:highlight>
                <a:srgbClr val="FFFF00"/>
              </a:highlight>
              <a:sym typeface="+mn-ea"/>
            </a:endParaRPr>
          </a:p>
          <a:p>
            <a:pPr marL="800100" lvl="1" indent="-342900">
              <a:lnSpc>
                <a:spcPct val="150000"/>
              </a:lnSpc>
              <a:buFont typeface="Arial" panose="020B0604020202020204" pitchFamily="34" charset="0"/>
              <a:buChar char="•"/>
            </a:pPr>
            <a:endParaRPr lang="en-US" altLang="zh-CN" sz="2000" b="1" dirty="0">
              <a:solidFill>
                <a:srgbClr val="FF0000"/>
              </a:solidFill>
              <a:highlight>
                <a:srgbClr val="FFFF00"/>
              </a:highlight>
              <a:sym typeface="+mn-ea"/>
            </a:endParaRPr>
          </a:p>
          <a:p>
            <a:pPr marL="800100" lvl="1" indent="-342900">
              <a:lnSpc>
                <a:spcPct val="150000"/>
              </a:lnSpc>
              <a:buFont typeface="Arial" panose="020B0604020202020204" pitchFamily="34" charset="0"/>
              <a:buChar char="•"/>
            </a:pPr>
            <a:endParaRPr lang="en-US" altLang="zh-CN" sz="2000" b="1" dirty="0">
              <a:solidFill>
                <a:srgbClr val="FF0000"/>
              </a:solidFill>
              <a:highlight>
                <a:srgbClr val="FFFF00"/>
              </a:highlight>
              <a:sym typeface="+mn-ea"/>
            </a:endParaRPr>
          </a:p>
          <a:p>
            <a:pPr marL="342900" indent="-342900">
              <a:lnSpc>
                <a:spcPct val="150000"/>
              </a:lnSpc>
              <a:buFont typeface="Arial" panose="020B0604020202020204" pitchFamily="34" charset="0"/>
              <a:buChar char="•"/>
            </a:pPr>
            <a:endParaRPr lang="en-US" altLang="zh-CN" sz="2000" b="1" dirty="0">
              <a:solidFill>
                <a:srgbClr val="FF0000"/>
              </a:solidFill>
              <a:highlight>
                <a:srgbClr val="FFFF00"/>
              </a:highlight>
              <a:sym typeface="+mn-ea"/>
            </a:endParaRPr>
          </a:p>
        </p:txBody>
      </p:sp>
      <p:pic>
        <p:nvPicPr>
          <p:cNvPr id="4" name="图片 3" descr="d2e32bad532d70f44602fb0275ea124c(1)"/>
          <p:cNvPicPr>
            <a:picLocks noChangeAspect="1"/>
          </p:cNvPicPr>
          <p:nvPr>
            <p:custDataLst>
              <p:tags r:id="rId4"/>
            </p:custDataLst>
          </p:nvPr>
        </p:nvPicPr>
        <p:blipFill>
          <a:blip r:embed="rId5"/>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6"/>
            </p:custDataLst>
          </p:nvPr>
        </p:nvPicPr>
        <p:blipFill>
          <a:blip r:embed="rId7"/>
          <a:srcRect/>
          <a:stretch>
            <a:fillRect/>
          </a:stretch>
        </p:blipFill>
        <p:spPr>
          <a:xfrm>
            <a:off x="10470929" y="21590"/>
            <a:ext cx="688340" cy="684000"/>
          </a:xfrm>
          <a:prstGeom prst="rect">
            <a:avLst/>
          </a:prstGeom>
        </p:spPr>
      </p:pic>
      <p:pic>
        <p:nvPicPr>
          <p:cNvPr id="8" name="图片 7"/>
          <p:cNvPicPr>
            <a:picLocks noChangeAspect="1"/>
          </p:cNvPicPr>
          <p:nvPr/>
        </p:nvPicPr>
        <p:blipFill>
          <a:blip r:embed="rId8"/>
          <a:stretch>
            <a:fillRect/>
          </a:stretch>
        </p:blipFill>
        <p:spPr>
          <a:xfrm>
            <a:off x="8156015" y="1597263"/>
            <a:ext cx="1707028" cy="525826"/>
          </a:xfrm>
          <a:prstGeom prst="rect">
            <a:avLst/>
          </a:prstGeom>
        </p:spPr>
      </p:pic>
      <p:pic>
        <p:nvPicPr>
          <p:cNvPr id="12" name="图片 11"/>
          <p:cNvPicPr>
            <a:picLocks noChangeAspect="1"/>
          </p:cNvPicPr>
          <p:nvPr/>
        </p:nvPicPr>
        <p:blipFill>
          <a:blip r:embed="rId9"/>
          <a:stretch>
            <a:fillRect/>
          </a:stretch>
        </p:blipFill>
        <p:spPr>
          <a:xfrm>
            <a:off x="9862780" y="1732178"/>
            <a:ext cx="1532527" cy="1453830"/>
          </a:xfrm>
          <a:prstGeom prst="rect">
            <a:avLst/>
          </a:prstGeom>
        </p:spPr>
      </p:pic>
      <p:sp>
        <p:nvSpPr>
          <p:cNvPr id="14" name="文本框 13"/>
          <p:cNvSpPr txBox="1"/>
          <p:nvPr>
            <p:custDataLst>
              <p:tags r:id="rId10"/>
            </p:custDataLst>
          </p:nvPr>
        </p:nvSpPr>
        <p:spPr>
          <a:xfrm>
            <a:off x="6489177" y="5817881"/>
            <a:ext cx="4064000" cy="368300"/>
          </a:xfrm>
          <a:prstGeom prst="rect">
            <a:avLst/>
          </a:prstGeom>
          <a:noFill/>
        </p:spPr>
        <p:txBody>
          <a:bodyPr wrap="square" rtlCol="0">
            <a:spAutoFit/>
          </a:bodyPr>
          <a:lstStyle/>
          <a:p>
            <a:pPr algn="ct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图为邮件传递驾驶信息</a:t>
            </a:r>
            <a:endParaRPr lang="zh-CN" altLang="en-US" dirty="0">
              <a:solidFill>
                <a:srgbClr val="1167A4"/>
              </a:solidFill>
              <a:latin typeface="仿宋_GB2312" panose="02010609030101010101" charset="-122"/>
              <a:ea typeface="仿宋_GB2312" panose="02010609030101010101" charset="-122"/>
              <a:cs typeface="仿宋_GB2312" panose="02010609030101010101" charset="-122"/>
            </a:endParaRPr>
          </a:p>
        </p:txBody>
      </p:sp>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0" y="3320923"/>
            <a:ext cx="5299307" cy="2540976"/>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3.2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应用场景</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itle 1"/>
          <p:cNvSpPr txBox="1"/>
          <p:nvPr>
            <p:custDataLst>
              <p:tags r:id="rId3"/>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优势及应用场景</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13" name="圆角矩形 12"/>
          <p:cNvSpPr/>
          <p:nvPr/>
        </p:nvSpPr>
        <p:spPr>
          <a:xfrm>
            <a:off x="687070" y="1623060"/>
            <a:ext cx="5013960" cy="4341495"/>
          </a:xfrm>
          <a:prstGeom prst="round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4"/>
            </p:custDataLst>
          </p:nvPr>
        </p:nvSpPr>
        <p:spPr>
          <a:xfrm>
            <a:off x="395933" y="1590040"/>
            <a:ext cx="3630930" cy="521970"/>
          </a:xfrm>
          <a:prstGeom prst="rect">
            <a:avLst/>
          </a:prstGeom>
          <a:noFill/>
        </p:spPr>
        <p:txBody>
          <a:bodyPr wrap="square" rtlCol="0">
            <a:spAutoFit/>
          </a:bodyPr>
          <a:lstStyle/>
          <a:p>
            <a:r>
              <a:rPr lang="zh-CN" altLang="en-US" sz="2800" b="1" dirty="0">
                <a:solidFill>
                  <a:srgbClr val="1167A4"/>
                </a:solidFill>
              </a:rPr>
              <a:t>异常行为检测等</a:t>
            </a:r>
            <a:endParaRPr lang="zh-CN" altLang="en-US" sz="2800" b="1" dirty="0">
              <a:solidFill>
                <a:srgbClr val="1167A4"/>
              </a:solidFill>
            </a:endParaRPr>
          </a:p>
        </p:txBody>
      </p:sp>
      <p:sp>
        <p:nvSpPr>
          <p:cNvPr id="20" name="文本框 19"/>
          <p:cNvSpPr txBox="1"/>
          <p:nvPr>
            <p:custDataLst>
              <p:tags r:id="rId5"/>
            </p:custDataLst>
          </p:nvPr>
        </p:nvSpPr>
        <p:spPr>
          <a:xfrm>
            <a:off x="276860" y="2036401"/>
            <a:ext cx="5006340" cy="4613892"/>
          </a:xfrm>
          <a:prstGeom prst="rect">
            <a:avLst/>
          </a:prstGeom>
          <a:noFill/>
        </p:spPr>
        <p:txBody>
          <a:bodyPr wrap="square" rtlCol="0">
            <a:spAutoFit/>
          </a:bodyPr>
          <a:lstStyle/>
          <a:p>
            <a:pPr marL="285750" indent="-285750" algn="l">
              <a:lnSpc>
                <a:spcPct val="150000"/>
              </a:lnSpc>
              <a:buClrTx/>
              <a:buSzTx/>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sym typeface="+mn-ea"/>
              </a:rPr>
              <a:t>在</a:t>
            </a:r>
            <a:r>
              <a:rPr lang="zh-CN" altLang="en-US" sz="1800" b="1" dirty="0">
                <a:solidFill>
                  <a:srgbClr val="1167A4"/>
                </a:solidFill>
                <a:latin typeface="微软雅黑" panose="020B0503020204020204" pitchFamily="34" charset="-122"/>
                <a:ea typeface="微软雅黑" panose="020B0503020204020204" pitchFamily="34" charset="-122"/>
                <a:sym typeface="+mn-ea"/>
              </a:rPr>
              <a:t>端设备</a:t>
            </a:r>
            <a:r>
              <a:rPr lang="zh-CN" altLang="en-US" sz="1800" dirty="0">
                <a:latin typeface="微软雅黑" panose="020B0503020204020204" pitchFamily="34" charset="-122"/>
                <a:ea typeface="微软雅黑" panose="020B0503020204020204" pitchFamily="34" charset="-122"/>
                <a:sym typeface="+mn-ea"/>
              </a:rPr>
              <a:t>上，传感器或摄像头等设备用于采集环境数据或监控视频流。通过通信模块，将预处理的数据传输到云端进行进一步处理和分析。在</a:t>
            </a:r>
            <a:r>
              <a:rPr lang="zh-CN" altLang="en-US" sz="1800" b="1" dirty="0">
                <a:solidFill>
                  <a:srgbClr val="1167A4"/>
                </a:solidFill>
                <a:latin typeface="微软雅黑" panose="020B0503020204020204" pitchFamily="34" charset="-122"/>
                <a:ea typeface="微软雅黑" panose="020B0503020204020204" pitchFamily="34" charset="-122"/>
                <a:sym typeface="+mn-ea"/>
              </a:rPr>
              <a:t>云端</a:t>
            </a:r>
            <a:r>
              <a:rPr lang="zh-CN" altLang="en-US" sz="1800" dirty="0">
                <a:latin typeface="微软雅黑" panose="020B0503020204020204" pitchFamily="34" charset="-122"/>
                <a:ea typeface="微软雅黑" panose="020B0503020204020204" pitchFamily="34" charset="-122"/>
                <a:sym typeface="+mn-ea"/>
              </a:rPr>
              <a:t>，使用高性能计算资源和存储能力，建立机器学习模型用于异常行为检测。</a:t>
            </a:r>
            <a:endParaRPr lang="zh-CN" altLang="en-US" sz="1800" dirty="0">
              <a:latin typeface="微软雅黑" panose="020B0503020204020204" pitchFamily="34" charset="-122"/>
              <a:ea typeface="微软雅黑" panose="020B0503020204020204" pitchFamily="34" charset="-122"/>
            </a:endParaRPr>
          </a:p>
          <a:p>
            <a:pPr marL="285750" indent="-285750" algn="l">
              <a:lnSpc>
                <a:spcPct val="150000"/>
              </a:lnSpc>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sym typeface="+mn-ea"/>
              </a:rPr>
              <a:t>如在日常工作中，可以通过上述行为检测方法</a:t>
            </a:r>
            <a:r>
              <a:rPr lang="zh-CN" altLang="en-US" b="1" dirty="0">
                <a:solidFill>
                  <a:srgbClr val="FF0000"/>
                </a:solidFill>
                <a:latin typeface="微软雅黑" panose="020B0503020204020204" pitchFamily="34" charset="-122"/>
                <a:ea typeface="微软雅黑" panose="020B0503020204020204" pitchFamily="34" charset="-122"/>
                <a:sym typeface="+mn-ea"/>
              </a:rPr>
              <a:t>监督员工的工作情况</a:t>
            </a:r>
            <a:r>
              <a:rPr lang="zh-CN" altLang="en-US" dirty="0">
                <a:latin typeface="微软雅黑" panose="020B0503020204020204" pitchFamily="34" charset="-122"/>
                <a:ea typeface="微软雅黑" panose="020B0503020204020204" pitchFamily="34" charset="-122"/>
                <a:sym typeface="+mn-ea"/>
              </a:rPr>
              <a:t>，对于检测出开小差的员工，可通过发送邮件或者短信的方式进行提醒，同时统计开小差的员工名单定期发送至主管部门。</a:t>
            </a:r>
            <a:endParaRPr lang="zh-CN" altLang="en-US" sz="1800" dirty="0">
              <a:latin typeface="微软雅黑" panose="020B0503020204020204" pitchFamily="34" charset="-122"/>
              <a:ea typeface="微软雅黑" panose="020B0503020204020204" pitchFamily="34" charset="-122"/>
              <a:sym typeface="+mn-ea"/>
            </a:endParaRPr>
          </a:p>
        </p:txBody>
      </p:sp>
      <p:pic>
        <p:nvPicPr>
          <p:cNvPr id="3" name="图片 2" descr="d2e32bad532d70f44602fb0275ea124c(1)"/>
          <p:cNvPicPr>
            <a:picLocks noChangeAspect="1"/>
          </p:cNvPicPr>
          <p:nvPr>
            <p:custDataLst>
              <p:tags r:id="rId6"/>
            </p:custDataLst>
          </p:nvPr>
        </p:nvPicPr>
        <p:blipFill>
          <a:blip r:embed="rId7"/>
          <a:stretch>
            <a:fillRect/>
          </a:stretch>
        </p:blipFill>
        <p:spPr>
          <a:xfrm>
            <a:off x="11159490" y="-28575"/>
            <a:ext cx="792000" cy="792000"/>
          </a:xfrm>
          <a:prstGeom prst="rect">
            <a:avLst/>
          </a:prstGeom>
        </p:spPr>
      </p:pic>
      <p:pic>
        <p:nvPicPr>
          <p:cNvPr id="6" name="图片 5" descr="C:\Users\lenovo\Desktop\周师旭\学生会\校学生会\2022春\各种图标\西工大校徽.png西工大校徽"/>
          <p:cNvPicPr>
            <a:picLocks noChangeAspect="1"/>
          </p:cNvPicPr>
          <p:nvPr>
            <p:custDataLst>
              <p:tags r:id="rId8"/>
            </p:custDataLst>
          </p:nvPr>
        </p:nvPicPr>
        <p:blipFill>
          <a:blip r:embed="rId9"/>
          <a:srcRect/>
          <a:stretch>
            <a:fillRect/>
          </a:stretch>
        </p:blipFill>
        <p:spPr>
          <a:xfrm>
            <a:off x="10470929" y="21590"/>
            <a:ext cx="688340" cy="684000"/>
          </a:xfrm>
          <a:prstGeom prst="rect">
            <a:avLst/>
          </a:prstGeom>
        </p:spPr>
      </p:pic>
      <p:pic>
        <p:nvPicPr>
          <p:cNvPr id="12" name="图片 11" descr="流程图"/>
          <p:cNvPicPr>
            <a:picLocks noChangeAspect="1"/>
          </p:cNvPicPr>
          <p:nvPr>
            <p:custDataLst>
              <p:tags r:id="rId10"/>
            </p:custDataLst>
          </p:nvPr>
        </p:nvPicPr>
        <p:blipFill>
          <a:blip r:embed="rId11"/>
          <a:srcRect t="4360" b="5143"/>
          <a:stretch>
            <a:fillRect/>
          </a:stretch>
        </p:blipFill>
        <p:spPr>
          <a:xfrm>
            <a:off x="5509895" y="1684020"/>
            <a:ext cx="5843905" cy="3967480"/>
          </a:xfrm>
          <a:prstGeom prst="rect">
            <a:avLst/>
          </a:prstGeom>
        </p:spPr>
      </p:pic>
      <p:sp>
        <p:nvSpPr>
          <p:cNvPr id="8" name="文本框 7"/>
          <p:cNvSpPr txBox="1"/>
          <p:nvPr>
            <p:custDataLst>
              <p:tags r:id="rId12"/>
            </p:custDataLst>
          </p:nvPr>
        </p:nvSpPr>
        <p:spPr>
          <a:xfrm>
            <a:off x="6399530" y="5819775"/>
            <a:ext cx="4064000" cy="368300"/>
          </a:xfrm>
          <a:prstGeom prst="rect">
            <a:avLst/>
          </a:prstGeom>
          <a:noFill/>
        </p:spPr>
        <p:txBody>
          <a:bodyPr wrap="square" rtlCol="0">
            <a:spAutoFit/>
          </a:bodyPr>
          <a:lstStyle/>
          <a:p>
            <a:pPr algn="ctr"/>
            <a:r>
              <a:rPr lang="zh-CN" altLang="en-US">
                <a:solidFill>
                  <a:srgbClr val="1167A4"/>
                </a:solidFill>
                <a:latin typeface="仿宋_GB2312" panose="02010609030101010101" charset="-122"/>
                <a:ea typeface="仿宋_GB2312" panose="02010609030101010101" charset="-122"/>
                <a:cs typeface="仿宋_GB2312" panose="02010609030101010101" charset="-122"/>
              </a:rPr>
              <a:t>图为</a:t>
            </a:r>
            <a:r>
              <a:rPr lang="zh-CN">
                <a:solidFill>
                  <a:srgbClr val="1167A4"/>
                </a:solidFill>
                <a:latin typeface="仿宋_GB2312" panose="02010609030101010101" charset="-122"/>
                <a:ea typeface="仿宋_GB2312" panose="02010609030101010101" charset="-122"/>
                <a:cs typeface="仿宋_GB2312" panose="02010609030101010101" charset="-122"/>
              </a:rPr>
              <a:t>异常行为检测的基本流程</a:t>
            </a:r>
            <a:endParaRPr lang="zh-CN">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092790" y="3041515"/>
            <a:ext cx="10006420" cy="1827143"/>
            <a:chOff x="1091178" y="2882965"/>
            <a:chExt cx="10006420" cy="1433645"/>
          </a:xfrm>
        </p:grpSpPr>
        <p:grpSp>
          <p:nvGrpSpPr>
            <p:cNvPr id="6" name="组合 5"/>
            <p:cNvGrpSpPr/>
            <p:nvPr/>
          </p:nvGrpSpPr>
          <p:grpSpPr>
            <a:xfrm>
              <a:off x="1091178" y="2885806"/>
              <a:ext cx="10006420" cy="1430804"/>
              <a:chOff x="940844" y="2909332"/>
              <a:chExt cx="3967568" cy="1146629"/>
            </a:xfrm>
          </p:grpSpPr>
          <p:cxnSp>
            <p:nvCxnSpPr>
              <p:cNvPr id="7" name="直接连接符 6"/>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sp>
          <p:nvSpPr>
            <p:cNvPr id="9" name="文本占位符 29"/>
            <p:cNvSpPr txBox="1"/>
            <p:nvPr/>
          </p:nvSpPr>
          <p:spPr>
            <a:xfrm>
              <a:off x="1587782" y="2882965"/>
              <a:ext cx="9013212" cy="622600"/>
            </a:xfrm>
            <a:prstGeom prst="rect">
              <a:avLst/>
            </a:prstGeom>
            <a:noFill/>
            <a:ln>
              <a:noFill/>
            </a:ln>
          </p:spPr>
          <p:txBody>
            <a:bodyPr wrap="square" rtlCol="0">
              <a:spAutoFit/>
              <a:scene3d>
                <a:camera prst="orthographicFront"/>
                <a:lightRig rig="threePt" dir="t"/>
              </a:scene3d>
              <a:sp3d contourW="127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3200" b="1" kern="1200" spc="600" smtClean="0">
                  <a:solidFill>
                    <a:schemeClr val="bg1"/>
                  </a:solidFill>
                  <a:latin typeface="幼圆" panose="02010509060101010101" pitchFamily="49" charset="-122"/>
                  <a:ea typeface="幼圆"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Tx/>
                <a:buNone/>
              </a:pPr>
              <a:endParaRPr lang="zh-CN" altLang="en-US" sz="3600" dirty="0">
                <a:effectLst>
                  <a:outerShdw blurRad="38100" dist="38100" dir="2700000" algn="tl">
                    <a:srgbClr val="000000">
                      <a:alpha val="43137"/>
                    </a:srgbClr>
                  </a:outerShdw>
                </a:effectLst>
              </a:endParaRPr>
            </a:p>
          </p:txBody>
        </p:sp>
      </p:grpSp>
      <p:sp>
        <p:nvSpPr>
          <p:cNvPr id="2" name="文本占位符 29"/>
          <p:cNvSpPr txBox="1"/>
          <p:nvPr/>
        </p:nvSpPr>
        <p:spPr>
          <a:xfrm>
            <a:off x="1388733" y="3287895"/>
            <a:ext cx="9415303" cy="1337945"/>
          </a:xfrm>
          <a:prstGeom prst="rect">
            <a:avLst/>
          </a:prstGeom>
          <a:noFill/>
          <a:ln>
            <a:noFill/>
          </a:ln>
        </p:spPr>
        <p:txBody>
          <a:bodyPr wrap="square" rtlCol="0">
            <a:spAutoFit/>
            <a:scene3d>
              <a:camera prst="orthographicFront"/>
              <a:lightRig rig="threePt" dir="t"/>
            </a:scene3d>
            <a:sp3d contourW="12700"/>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3200" b="1" kern="1200" spc="600" smtClean="0">
                <a:solidFill>
                  <a:schemeClr val="bg1"/>
                </a:solidFill>
                <a:latin typeface="幼圆" panose="02010509060101010101" pitchFamily="49" charset="-122"/>
                <a:ea typeface="幼圆" panose="020105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FontTx/>
              <a:buNone/>
            </a:pPr>
            <a:r>
              <a:rPr lang="zh-CN" altLang="en-US" sz="5400" dirty="0">
                <a:effectLst>
                  <a:outerShdw blurRad="38100" dist="38100" dir="2700000" algn="tl">
                    <a:srgbClr val="000000">
                      <a:alpha val="43137"/>
                    </a:srgbClr>
                  </a:outerShdw>
                </a:effectLst>
                <a:latin typeface="黑体" panose="02010609060101010101" charset="-122"/>
                <a:ea typeface="黑体" panose="02010609060101010101" charset="-122"/>
              </a:rPr>
              <a:t>敬请各位批评指正！</a:t>
            </a:r>
            <a:endParaRPr lang="zh-CN" altLang="en-US" sz="5400" dirty="0">
              <a:effectLst>
                <a:outerShdw blurRad="38100" dist="38100" dir="2700000" algn="tl">
                  <a:srgbClr val="000000">
                    <a:alpha val="43137"/>
                  </a:srgbClr>
                </a:outerShdw>
              </a:effectLst>
              <a:latin typeface="黑体" panose="02010609060101010101" charset="-122"/>
              <a:ea typeface="黑体" panose="02010609060101010101" charset="-122"/>
            </a:endParaRPr>
          </a:p>
        </p:txBody>
      </p:sp>
      <p:sp>
        <p:nvSpPr>
          <p:cNvPr id="14" name="圆角矩形 11"/>
          <p:cNvSpPr/>
          <p:nvPr>
            <p:custDataLst>
              <p:tags r:id="rId1"/>
            </p:custDataLst>
          </p:nvPr>
        </p:nvSpPr>
        <p:spPr>
          <a:xfrm>
            <a:off x="4911725" y="5902325"/>
            <a:ext cx="2367915" cy="390525"/>
          </a:xfrm>
          <a:prstGeom prst="roundRect">
            <a:avLst/>
          </a:prstGeom>
          <a:solidFill>
            <a:srgbClr val="0D0D0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255" tIns="45627" rIns="91255" bIns="45627" rtlCol="0" anchor="ctr"/>
          <a:lstStyle/>
          <a:p>
            <a:pPr algn="ctr" defTabSz="912495"/>
            <a:r>
              <a:rPr lang="en-US" altLang="zh-CN" sz="1600" b="1" dirty="0">
                <a:solidFill>
                  <a:schemeClr val="bg1"/>
                </a:solidFill>
                <a:latin typeface="微软雅黑" panose="020B0503020204020204" pitchFamily="34" charset="-122"/>
                <a:ea typeface="微软雅黑" panose="020B0503020204020204" pitchFamily="34" charset="-122"/>
              </a:rPr>
              <a:t>2023.9</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2"/>
            </p:custDataLst>
          </p:nvPr>
        </p:nvCxnSpPr>
        <p:spPr>
          <a:xfrm>
            <a:off x="8147812" y="954399"/>
            <a:ext cx="0" cy="1686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pic>
        <p:nvPicPr>
          <p:cNvPr id="18" name="图片 17" descr="西北工业大学标准字 白"/>
          <p:cNvPicPr>
            <a:picLocks noChangeAspect="1"/>
          </p:cNvPicPr>
          <p:nvPr>
            <p:custDataLst>
              <p:tags r:id="rId3"/>
            </p:custDataLst>
          </p:nvPr>
        </p:nvPicPr>
        <p:blipFill>
          <a:blip r:embed="rId4"/>
          <a:stretch>
            <a:fillRect/>
          </a:stretch>
        </p:blipFill>
        <p:spPr>
          <a:xfrm>
            <a:off x="1784985" y="1235710"/>
            <a:ext cx="6009564" cy="1116000"/>
          </a:xfrm>
          <a:prstGeom prst="rect">
            <a:avLst/>
          </a:prstGeom>
        </p:spPr>
      </p:pic>
      <p:sp>
        <p:nvSpPr>
          <p:cNvPr id="25" name="Freeform 20"/>
          <p:cNvSpPr>
            <a:spLocks noChangeAspect="1" noEditPoints="1"/>
          </p:cNvSpPr>
          <p:nvPr>
            <p:custDataLst>
              <p:tags r:id="rId5"/>
            </p:custDataLst>
          </p:nvPr>
        </p:nvSpPr>
        <p:spPr bwMode="auto">
          <a:xfrm>
            <a:off x="8434705" y="2318385"/>
            <a:ext cx="1634490" cy="243840"/>
          </a:xfrm>
          <a:custGeom>
            <a:avLst/>
            <a:gdLst>
              <a:gd name="T0" fmla="*/ 466 w 505"/>
              <a:gd name="T1" fmla="*/ 1 h 75"/>
              <a:gd name="T2" fmla="*/ 430 w 505"/>
              <a:gd name="T3" fmla="*/ 14 h 75"/>
              <a:gd name="T4" fmla="*/ 466 w 505"/>
              <a:gd name="T5" fmla="*/ 29 h 75"/>
              <a:gd name="T6" fmla="*/ 414 w 505"/>
              <a:gd name="T7" fmla="*/ 42 h 75"/>
              <a:gd name="T8" fmla="*/ 466 w 505"/>
              <a:gd name="T9" fmla="*/ 60 h 75"/>
              <a:gd name="T10" fmla="*/ 434 w 505"/>
              <a:gd name="T11" fmla="*/ 73 h 75"/>
              <a:gd name="T12" fmla="*/ 418 w 505"/>
              <a:gd name="T13" fmla="*/ 71 h 75"/>
              <a:gd name="T14" fmla="*/ 412 w 505"/>
              <a:gd name="T15" fmla="*/ 6 h 75"/>
              <a:gd name="T16" fmla="*/ 0 w 505"/>
              <a:gd name="T17" fmla="*/ 74 h 75"/>
              <a:gd name="T18" fmla="*/ 19 w 505"/>
              <a:gd name="T19" fmla="*/ 0 h 75"/>
              <a:gd name="T20" fmla="*/ 55 w 505"/>
              <a:gd name="T21" fmla="*/ 29 h 75"/>
              <a:gd name="T22" fmla="*/ 74 w 505"/>
              <a:gd name="T23" fmla="*/ 0 h 75"/>
              <a:gd name="T24" fmla="*/ 55 w 505"/>
              <a:gd name="T25" fmla="*/ 74 h 75"/>
              <a:gd name="T26" fmla="*/ 19 w 505"/>
              <a:gd name="T27" fmla="*/ 42 h 75"/>
              <a:gd name="T28" fmla="*/ 0 w 505"/>
              <a:gd name="T29" fmla="*/ 74 h 75"/>
              <a:gd name="T30" fmla="*/ 113 w 505"/>
              <a:gd name="T31" fmla="*/ 0 h 75"/>
              <a:gd name="T32" fmla="*/ 113 w 505"/>
              <a:gd name="T33" fmla="*/ 52 h 75"/>
              <a:gd name="T34" fmla="*/ 131 w 505"/>
              <a:gd name="T35" fmla="*/ 63 h 75"/>
              <a:gd name="T36" fmla="*/ 148 w 505"/>
              <a:gd name="T37" fmla="*/ 54 h 75"/>
              <a:gd name="T38" fmla="*/ 149 w 505"/>
              <a:gd name="T39" fmla="*/ 0 h 75"/>
              <a:gd name="T40" fmla="*/ 172 w 505"/>
              <a:gd name="T41" fmla="*/ 39 h 75"/>
              <a:gd name="T42" fmla="*/ 160 w 505"/>
              <a:gd name="T43" fmla="*/ 67 h 75"/>
              <a:gd name="T44" fmla="*/ 132 w 505"/>
              <a:gd name="T45" fmla="*/ 75 h 75"/>
              <a:gd name="T46" fmla="*/ 101 w 505"/>
              <a:gd name="T47" fmla="*/ 67 h 75"/>
              <a:gd name="T48" fmla="*/ 94 w 505"/>
              <a:gd name="T49" fmla="*/ 39 h 75"/>
              <a:gd name="T50" fmla="*/ 267 w 505"/>
              <a:gd name="T51" fmla="*/ 74 h 75"/>
              <a:gd name="T52" fmla="*/ 239 w 505"/>
              <a:gd name="T53" fmla="*/ 57 h 75"/>
              <a:gd name="T54" fmla="*/ 195 w 505"/>
              <a:gd name="T55" fmla="*/ 74 h 75"/>
              <a:gd name="T56" fmla="*/ 211 w 505"/>
              <a:gd name="T57" fmla="*/ 0 h 75"/>
              <a:gd name="T58" fmla="*/ 267 w 505"/>
              <a:gd name="T59" fmla="*/ 74 h 75"/>
              <a:gd name="T60" fmla="*/ 220 w 505"/>
              <a:gd name="T61" fmla="*/ 17 h 75"/>
              <a:gd name="T62" fmla="*/ 233 w 505"/>
              <a:gd name="T63" fmla="*/ 45 h 75"/>
              <a:gd name="T64" fmla="*/ 262 w 505"/>
              <a:gd name="T65" fmla="*/ 0 h 75"/>
              <a:gd name="T66" fmla="*/ 295 w 505"/>
              <a:gd name="T67" fmla="*/ 51 h 75"/>
              <a:gd name="T68" fmla="*/ 334 w 505"/>
              <a:gd name="T69" fmla="*/ 0 h 75"/>
              <a:gd name="T70" fmla="*/ 364 w 505"/>
              <a:gd name="T71" fmla="*/ 0 h 75"/>
              <a:gd name="T72" fmla="*/ 360 w 505"/>
              <a:gd name="T73" fmla="*/ 74 h 75"/>
              <a:gd name="T74" fmla="*/ 322 w 505"/>
              <a:gd name="T75" fmla="*/ 19 h 75"/>
              <a:gd name="T76" fmla="*/ 284 w 505"/>
              <a:gd name="T77" fmla="*/ 74 h 75"/>
              <a:gd name="T78" fmla="*/ 486 w 505"/>
              <a:gd name="T79" fmla="*/ 0 h 75"/>
              <a:gd name="T80" fmla="*/ 505 w 505"/>
              <a:gd name="T81"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5" h="75">
                <a:moveTo>
                  <a:pt x="436" y="1"/>
                </a:moveTo>
                <a:cubicBezTo>
                  <a:pt x="466" y="1"/>
                  <a:pt x="466" y="1"/>
                  <a:pt x="466" y="1"/>
                </a:cubicBezTo>
                <a:cubicBezTo>
                  <a:pt x="466" y="14"/>
                  <a:pt x="466" y="14"/>
                  <a:pt x="466" y="14"/>
                </a:cubicBezTo>
                <a:cubicBezTo>
                  <a:pt x="430" y="14"/>
                  <a:pt x="430" y="14"/>
                  <a:pt x="430" y="14"/>
                </a:cubicBezTo>
                <a:cubicBezTo>
                  <a:pt x="421" y="14"/>
                  <a:pt x="417" y="20"/>
                  <a:pt x="415" y="29"/>
                </a:cubicBezTo>
                <a:cubicBezTo>
                  <a:pt x="466" y="29"/>
                  <a:pt x="466" y="29"/>
                  <a:pt x="466" y="29"/>
                </a:cubicBezTo>
                <a:cubicBezTo>
                  <a:pt x="466" y="42"/>
                  <a:pt x="466" y="42"/>
                  <a:pt x="466" y="42"/>
                </a:cubicBezTo>
                <a:cubicBezTo>
                  <a:pt x="414" y="42"/>
                  <a:pt x="414" y="42"/>
                  <a:pt x="414" y="42"/>
                </a:cubicBezTo>
                <a:cubicBezTo>
                  <a:pt x="416" y="51"/>
                  <a:pt x="420" y="60"/>
                  <a:pt x="430" y="60"/>
                </a:cubicBezTo>
                <a:cubicBezTo>
                  <a:pt x="466" y="60"/>
                  <a:pt x="466" y="60"/>
                  <a:pt x="466" y="60"/>
                </a:cubicBezTo>
                <a:cubicBezTo>
                  <a:pt x="466" y="73"/>
                  <a:pt x="466" y="73"/>
                  <a:pt x="466" y="73"/>
                </a:cubicBezTo>
                <a:cubicBezTo>
                  <a:pt x="434" y="73"/>
                  <a:pt x="434" y="73"/>
                  <a:pt x="434" y="73"/>
                </a:cubicBezTo>
                <a:cubicBezTo>
                  <a:pt x="433" y="74"/>
                  <a:pt x="432" y="74"/>
                  <a:pt x="430" y="74"/>
                </a:cubicBezTo>
                <a:cubicBezTo>
                  <a:pt x="426" y="74"/>
                  <a:pt x="422" y="73"/>
                  <a:pt x="418" y="71"/>
                </a:cubicBezTo>
                <a:cubicBezTo>
                  <a:pt x="404" y="66"/>
                  <a:pt x="395" y="52"/>
                  <a:pt x="395" y="37"/>
                </a:cubicBezTo>
                <a:cubicBezTo>
                  <a:pt x="395" y="24"/>
                  <a:pt x="402" y="12"/>
                  <a:pt x="412" y="6"/>
                </a:cubicBezTo>
                <a:cubicBezTo>
                  <a:pt x="419" y="1"/>
                  <a:pt x="427" y="1"/>
                  <a:pt x="436" y="1"/>
                </a:cubicBezTo>
                <a:close/>
                <a:moveTo>
                  <a:pt x="0" y="74"/>
                </a:moveTo>
                <a:cubicBezTo>
                  <a:pt x="0" y="0"/>
                  <a:pt x="0" y="0"/>
                  <a:pt x="0" y="0"/>
                </a:cubicBezTo>
                <a:cubicBezTo>
                  <a:pt x="19" y="0"/>
                  <a:pt x="19" y="0"/>
                  <a:pt x="19" y="0"/>
                </a:cubicBezTo>
                <a:cubicBezTo>
                  <a:pt x="19" y="29"/>
                  <a:pt x="19" y="29"/>
                  <a:pt x="19" y="29"/>
                </a:cubicBezTo>
                <a:cubicBezTo>
                  <a:pt x="55" y="29"/>
                  <a:pt x="55" y="29"/>
                  <a:pt x="55" y="29"/>
                </a:cubicBezTo>
                <a:cubicBezTo>
                  <a:pt x="55" y="0"/>
                  <a:pt x="55" y="0"/>
                  <a:pt x="55" y="0"/>
                </a:cubicBezTo>
                <a:cubicBezTo>
                  <a:pt x="74" y="0"/>
                  <a:pt x="74" y="0"/>
                  <a:pt x="74" y="0"/>
                </a:cubicBezTo>
                <a:cubicBezTo>
                  <a:pt x="74" y="74"/>
                  <a:pt x="74" y="74"/>
                  <a:pt x="74" y="74"/>
                </a:cubicBezTo>
                <a:cubicBezTo>
                  <a:pt x="55" y="74"/>
                  <a:pt x="55" y="74"/>
                  <a:pt x="55" y="74"/>
                </a:cubicBezTo>
                <a:cubicBezTo>
                  <a:pt x="55" y="42"/>
                  <a:pt x="55" y="42"/>
                  <a:pt x="55" y="42"/>
                </a:cubicBezTo>
                <a:cubicBezTo>
                  <a:pt x="19" y="42"/>
                  <a:pt x="19" y="42"/>
                  <a:pt x="19" y="42"/>
                </a:cubicBezTo>
                <a:cubicBezTo>
                  <a:pt x="19" y="74"/>
                  <a:pt x="19" y="74"/>
                  <a:pt x="19" y="74"/>
                </a:cubicBezTo>
                <a:lnTo>
                  <a:pt x="0" y="74"/>
                </a:lnTo>
                <a:close/>
                <a:moveTo>
                  <a:pt x="94" y="0"/>
                </a:moveTo>
                <a:cubicBezTo>
                  <a:pt x="113" y="0"/>
                  <a:pt x="113" y="0"/>
                  <a:pt x="113" y="0"/>
                </a:cubicBezTo>
                <a:cubicBezTo>
                  <a:pt x="113" y="40"/>
                  <a:pt x="113" y="40"/>
                  <a:pt x="113" y="40"/>
                </a:cubicBezTo>
                <a:cubicBezTo>
                  <a:pt x="113" y="46"/>
                  <a:pt x="113" y="51"/>
                  <a:pt x="113" y="52"/>
                </a:cubicBezTo>
                <a:cubicBezTo>
                  <a:pt x="114" y="56"/>
                  <a:pt x="116" y="58"/>
                  <a:pt x="119" y="60"/>
                </a:cubicBezTo>
                <a:cubicBezTo>
                  <a:pt x="122" y="62"/>
                  <a:pt x="126" y="63"/>
                  <a:pt x="131" y="63"/>
                </a:cubicBezTo>
                <a:cubicBezTo>
                  <a:pt x="136" y="63"/>
                  <a:pt x="140" y="62"/>
                  <a:pt x="143" y="60"/>
                </a:cubicBezTo>
                <a:cubicBezTo>
                  <a:pt x="146" y="58"/>
                  <a:pt x="147" y="56"/>
                  <a:pt x="148" y="54"/>
                </a:cubicBezTo>
                <a:cubicBezTo>
                  <a:pt x="148" y="51"/>
                  <a:pt x="149" y="47"/>
                  <a:pt x="149" y="41"/>
                </a:cubicBezTo>
                <a:cubicBezTo>
                  <a:pt x="149" y="0"/>
                  <a:pt x="149" y="0"/>
                  <a:pt x="149" y="0"/>
                </a:cubicBezTo>
                <a:cubicBezTo>
                  <a:pt x="172" y="0"/>
                  <a:pt x="172" y="0"/>
                  <a:pt x="172" y="0"/>
                </a:cubicBezTo>
                <a:cubicBezTo>
                  <a:pt x="172" y="39"/>
                  <a:pt x="172" y="39"/>
                  <a:pt x="172" y="39"/>
                </a:cubicBezTo>
                <a:cubicBezTo>
                  <a:pt x="172" y="48"/>
                  <a:pt x="171" y="54"/>
                  <a:pt x="170" y="58"/>
                </a:cubicBezTo>
                <a:cubicBezTo>
                  <a:pt x="169" y="61"/>
                  <a:pt x="163" y="65"/>
                  <a:pt x="160" y="67"/>
                </a:cubicBezTo>
                <a:cubicBezTo>
                  <a:pt x="158" y="70"/>
                  <a:pt x="154" y="72"/>
                  <a:pt x="149" y="73"/>
                </a:cubicBezTo>
                <a:cubicBezTo>
                  <a:pt x="145" y="75"/>
                  <a:pt x="139" y="75"/>
                  <a:pt x="132" y="75"/>
                </a:cubicBezTo>
                <a:cubicBezTo>
                  <a:pt x="123" y="75"/>
                  <a:pt x="116" y="75"/>
                  <a:pt x="112" y="73"/>
                </a:cubicBezTo>
                <a:cubicBezTo>
                  <a:pt x="107" y="71"/>
                  <a:pt x="104" y="69"/>
                  <a:pt x="101" y="67"/>
                </a:cubicBezTo>
                <a:cubicBezTo>
                  <a:pt x="99" y="64"/>
                  <a:pt x="97" y="61"/>
                  <a:pt x="96" y="58"/>
                </a:cubicBezTo>
                <a:cubicBezTo>
                  <a:pt x="95" y="54"/>
                  <a:pt x="94" y="48"/>
                  <a:pt x="94" y="39"/>
                </a:cubicBezTo>
                <a:lnTo>
                  <a:pt x="94" y="0"/>
                </a:lnTo>
                <a:close/>
                <a:moveTo>
                  <a:pt x="267" y="74"/>
                </a:moveTo>
                <a:cubicBezTo>
                  <a:pt x="247" y="74"/>
                  <a:pt x="247" y="74"/>
                  <a:pt x="247" y="74"/>
                </a:cubicBezTo>
                <a:cubicBezTo>
                  <a:pt x="239" y="57"/>
                  <a:pt x="239" y="57"/>
                  <a:pt x="239" y="57"/>
                </a:cubicBezTo>
                <a:cubicBezTo>
                  <a:pt x="202" y="57"/>
                  <a:pt x="202" y="57"/>
                  <a:pt x="202" y="57"/>
                </a:cubicBezTo>
                <a:cubicBezTo>
                  <a:pt x="195" y="74"/>
                  <a:pt x="195" y="74"/>
                  <a:pt x="195" y="74"/>
                </a:cubicBezTo>
                <a:cubicBezTo>
                  <a:pt x="175" y="74"/>
                  <a:pt x="175" y="74"/>
                  <a:pt x="175" y="74"/>
                </a:cubicBezTo>
                <a:cubicBezTo>
                  <a:pt x="211" y="0"/>
                  <a:pt x="211" y="0"/>
                  <a:pt x="211" y="0"/>
                </a:cubicBezTo>
                <a:cubicBezTo>
                  <a:pt x="230" y="0"/>
                  <a:pt x="230" y="0"/>
                  <a:pt x="230" y="0"/>
                </a:cubicBezTo>
                <a:lnTo>
                  <a:pt x="267" y="74"/>
                </a:lnTo>
                <a:close/>
                <a:moveTo>
                  <a:pt x="233" y="45"/>
                </a:moveTo>
                <a:cubicBezTo>
                  <a:pt x="220" y="17"/>
                  <a:pt x="220" y="17"/>
                  <a:pt x="220" y="17"/>
                </a:cubicBezTo>
                <a:cubicBezTo>
                  <a:pt x="208" y="45"/>
                  <a:pt x="208" y="45"/>
                  <a:pt x="208" y="45"/>
                </a:cubicBezTo>
                <a:lnTo>
                  <a:pt x="233" y="45"/>
                </a:lnTo>
                <a:close/>
                <a:moveTo>
                  <a:pt x="284" y="74"/>
                </a:moveTo>
                <a:cubicBezTo>
                  <a:pt x="262" y="0"/>
                  <a:pt x="262" y="0"/>
                  <a:pt x="262" y="0"/>
                </a:cubicBezTo>
                <a:cubicBezTo>
                  <a:pt x="281" y="0"/>
                  <a:pt x="281" y="0"/>
                  <a:pt x="281" y="0"/>
                </a:cubicBezTo>
                <a:cubicBezTo>
                  <a:pt x="295" y="51"/>
                  <a:pt x="295" y="51"/>
                  <a:pt x="295" y="51"/>
                </a:cubicBezTo>
                <a:cubicBezTo>
                  <a:pt x="312" y="0"/>
                  <a:pt x="312" y="0"/>
                  <a:pt x="312" y="0"/>
                </a:cubicBezTo>
                <a:cubicBezTo>
                  <a:pt x="334" y="0"/>
                  <a:pt x="334" y="0"/>
                  <a:pt x="334" y="0"/>
                </a:cubicBezTo>
                <a:cubicBezTo>
                  <a:pt x="350" y="52"/>
                  <a:pt x="350" y="52"/>
                  <a:pt x="350" y="52"/>
                </a:cubicBezTo>
                <a:cubicBezTo>
                  <a:pt x="364" y="0"/>
                  <a:pt x="364" y="0"/>
                  <a:pt x="364" y="0"/>
                </a:cubicBezTo>
                <a:cubicBezTo>
                  <a:pt x="383" y="0"/>
                  <a:pt x="383" y="0"/>
                  <a:pt x="383" y="0"/>
                </a:cubicBezTo>
                <a:cubicBezTo>
                  <a:pt x="360" y="74"/>
                  <a:pt x="360" y="74"/>
                  <a:pt x="360" y="74"/>
                </a:cubicBezTo>
                <a:cubicBezTo>
                  <a:pt x="341" y="74"/>
                  <a:pt x="341" y="74"/>
                  <a:pt x="341" y="74"/>
                </a:cubicBezTo>
                <a:cubicBezTo>
                  <a:pt x="322" y="19"/>
                  <a:pt x="322" y="19"/>
                  <a:pt x="322" y="19"/>
                </a:cubicBezTo>
                <a:cubicBezTo>
                  <a:pt x="304" y="74"/>
                  <a:pt x="304" y="74"/>
                  <a:pt x="304" y="74"/>
                </a:cubicBezTo>
                <a:lnTo>
                  <a:pt x="284" y="74"/>
                </a:lnTo>
                <a:close/>
                <a:moveTo>
                  <a:pt x="486" y="74"/>
                </a:moveTo>
                <a:cubicBezTo>
                  <a:pt x="486" y="0"/>
                  <a:pt x="486" y="0"/>
                  <a:pt x="486" y="0"/>
                </a:cubicBezTo>
                <a:cubicBezTo>
                  <a:pt x="505" y="0"/>
                  <a:pt x="505" y="0"/>
                  <a:pt x="505" y="0"/>
                </a:cubicBezTo>
                <a:cubicBezTo>
                  <a:pt x="505" y="74"/>
                  <a:pt x="505" y="74"/>
                  <a:pt x="505" y="74"/>
                </a:cubicBezTo>
                <a:lnTo>
                  <a:pt x="486" y="74"/>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21"/>
          <p:cNvSpPr>
            <a:spLocks noChangeAspect="1" noEditPoints="1"/>
          </p:cNvSpPr>
          <p:nvPr>
            <p:custDataLst>
              <p:tags r:id="rId6"/>
            </p:custDataLst>
          </p:nvPr>
        </p:nvSpPr>
        <p:spPr bwMode="auto">
          <a:xfrm>
            <a:off x="8510905" y="1045845"/>
            <a:ext cx="1558290" cy="1195070"/>
          </a:xfrm>
          <a:custGeom>
            <a:avLst/>
            <a:gdLst>
              <a:gd name="T0" fmla="*/ 273 w 576"/>
              <a:gd name="T1" fmla="*/ 317 h 441"/>
              <a:gd name="T2" fmla="*/ 275 w 576"/>
              <a:gd name="T3" fmla="*/ 102 h 441"/>
              <a:gd name="T4" fmla="*/ 247 w 576"/>
              <a:gd name="T5" fmla="*/ 2 h 441"/>
              <a:gd name="T6" fmla="*/ 174 w 576"/>
              <a:gd name="T7" fmla="*/ 38 h 441"/>
              <a:gd name="T8" fmla="*/ 180 w 576"/>
              <a:gd name="T9" fmla="*/ 166 h 441"/>
              <a:gd name="T10" fmla="*/ 268 w 576"/>
              <a:gd name="T11" fmla="*/ 318 h 441"/>
              <a:gd name="T12" fmla="*/ 273 w 576"/>
              <a:gd name="T13" fmla="*/ 317 h 441"/>
              <a:gd name="T14" fmla="*/ 249 w 576"/>
              <a:gd name="T15" fmla="*/ 335 h 441"/>
              <a:gd name="T16" fmla="*/ 175 w 576"/>
              <a:gd name="T17" fmla="*/ 197 h 441"/>
              <a:gd name="T18" fmla="*/ 92 w 576"/>
              <a:gd name="T19" fmla="*/ 81 h 441"/>
              <a:gd name="T20" fmla="*/ 47 w 576"/>
              <a:gd name="T21" fmla="*/ 157 h 441"/>
              <a:gd name="T22" fmla="*/ 102 w 576"/>
              <a:gd name="T23" fmla="*/ 250 h 441"/>
              <a:gd name="T24" fmla="*/ 249 w 576"/>
              <a:gd name="T25" fmla="*/ 335 h 441"/>
              <a:gd name="T26" fmla="*/ 236 w 576"/>
              <a:gd name="T27" fmla="*/ 356 h 441"/>
              <a:gd name="T28" fmla="*/ 110 w 576"/>
              <a:gd name="T29" fmla="*/ 278 h 441"/>
              <a:gd name="T30" fmla="*/ 12 w 576"/>
              <a:gd name="T31" fmla="*/ 225 h 441"/>
              <a:gd name="T32" fmla="*/ 20 w 576"/>
              <a:gd name="T33" fmla="*/ 308 h 441"/>
              <a:gd name="T34" fmla="*/ 97 w 576"/>
              <a:gd name="T35" fmla="*/ 357 h 441"/>
              <a:gd name="T36" fmla="*/ 236 w 576"/>
              <a:gd name="T37" fmla="*/ 356 h 441"/>
              <a:gd name="T38" fmla="*/ 234 w 576"/>
              <a:gd name="T39" fmla="*/ 371 h 441"/>
              <a:gd name="T40" fmla="*/ 58 w 576"/>
              <a:gd name="T41" fmla="*/ 375 h 441"/>
              <a:gd name="T42" fmla="*/ 106 w 576"/>
              <a:gd name="T43" fmla="*/ 426 h 441"/>
              <a:gd name="T44" fmla="*/ 198 w 576"/>
              <a:gd name="T45" fmla="*/ 399 h 441"/>
              <a:gd name="T46" fmla="*/ 234 w 576"/>
              <a:gd name="T47" fmla="*/ 371 h 441"/>
              <a:gd name="T48" fmla="*/ 302 w 576"/>
              <a:gd name="T49" fmla="*/ 317 h 441"/>
              <a:gd name="T50" fmla="*/ 300 w 576"/>
              <a:gd name="T51" fmla="*/ 102 h 441"/>
              <a:gd name="T52" fmla="*/ 328 w 576"/>
              <a:gd name="T53" fmla="*/ 2 h 441"/>
              <a:gd name="T54" fmla="*/ 401 w 576"/>
              <a:gd name="T55" fmla="*/ 38 h 441"/>
              <a:gd name="T56" fmla="*/ 395 w 576"/>
              <a:gd name="T57" fmla="*/ 166 h 441"/>
              <a:gd name="T58" fmla="*/ 307 w 576"/>
              <a:gd name="T59" fmla="*/ 318 h 441"/>
              <a:gd name="T60" fmla="*/ 302 w 576"/>
              <a:gd name="T61" fmla="*/ 317 h 441"/>
              <a:gd name="T62" fmla="*/ 326 w 576"/>
              <a:gd name="T63" fmla="*/ 335 h 441"/>
              <a:gd name="T64" fmla="*/ 400 w 576"/>
              <a:gd name="T65" fmla="*/ 197 h 441"/>
              <a:gd name="T66" fmla="*/ 483 w 576"/>
              <a:gd name="T67" fmla="*/ 81 h 441"/>
              <a:gd name="T68" fmla="*/ 528 w 576"/>
              <a:gd name="T69" fmla="*/ 157 h 441"/>
              <a:gd name="T70" fmla="*/ 473 w 576"/>
              <a:gd name="T71" fmla="*/ 250 h 441"/>
              <a:gd name="T72" fmla="*/ 326 w 576"/>
              <a:gd name="T73" fmla="*/ 335 h 441"/>
              <a:gd name="T74" fmla="*/ 339 w 576"/>
              <a:gd name="T75" fmla="*/ 356 h 441"/>
              <a:gd name="T76" fmla="*/ 465 w 576"/>
              <a:gd name="T77" fmla="*/ 278 h 441"/>
              <a:gd name="T78" fmla="*/ 563 w 576"/>
              <a:gd name="T79" fmla="*/ 225 h 441"/>
              <a:gd name="T80" fmla="*/ 555 w 576"/>
              <a:gd name="T81" fmla="*/ 308 h 441"/>
              <a:gd name="T82" fmla="*/ 478 w 576"/>
              <a:gd name="T83" fmla="*/ 357 h 441"/>
              <a:gd name="T84" fmla="*/ 339 w 576"/>
              <a:gd name="T85" fmla="*/ 356 h 441"/>
              <a:gd name="T86" fmla="*/ 341 w 576"/>
              <a:gd name="T87" fmla="*/ 371 h 441"/>
              <a:gd name="T88" fmla="*/ 517 w 576"/>
              <a:gd name="T89" fmla="*/ 375 h 441"/>
              <a:gd name="T90" fmla="*/ 469 w 576"/>
              <a:gd name="T91" fmla="*/ 426 h 441"/>
              <a:gd name="T92" fmla="*/ 377 w 576"/>
              <a:gd name="T93" fmla="*/ 399 h 441"/>
              <a:gd name="T94" fmla="*/ 341 w 576"/>
              <a:gd name="T95" fmla="*/ 37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6" h="441">
                <a:moveTo>
                  <a:pt x="273" y="317"/>
                </a:moveTo>
                <a:cubicBezTo>
                  <a:pt x="274" y="315"/>
                  <a:pt x="282" y="144"/>
                  <a:pt x="275" y="102"/>
                </a:cubicBezTo>
                <a:cubicBezTo>
                  <a:pt x="269" y="60"/>
                  <a:pt x="250" y="6"/>
                  <a:pt x="247" y="2"/>
                </a:cubicBezTo>
                <a:cubicBezTo>
                  <a:pt x="247" y="2"/>
                  <a:pt x="202" y="0"/>
                  <a:pt x="174" y="38"/>
                </a:cubicBezTo>
                <a:cubicBezTo>
                  <a:pt x="145" y="77"/>
                  <a:pt x="166" y="136"/>
                  <a:pt x="180" y="166"/>
                </a:cubicBezTo>
                <a:cubicBezTo>
                  <a:pt x="193" y="196"/>
                  <a:pt x="265" y="316"/>
                  <a:pt x="268" y="318"/>
                </a:cubicBezTo>
                <a:cubicBezTo>
                  <a:pt x="270" y="321"/>
                  <a:pt x="273" y="320"/>
                  <a:pt x="273" y="317"/>
                </a:cubicBezTo>
                <a:close/>
                <a:moveTo>
                  <a:pt x="249" y="335"/>
                </a:moveTo>
                <a:cubicBezTo>
                  <a:pt x="251" y="330"/>
                  <a:pt x="209" y="253"/>
                  <a:pt x="175" y="197"/>
                </a:cubicBezTo>
                <a:cubicBezTo>
                  <a:pt x="141" y="141"/>
                  <a:pt x="97" y="81"/>
                  <a:pt x="92" y="81"/>
                </a:cubicBezTo>
                <a:cubicBezTo>
                  <a:pt x="87" y="82"/>
                  <a:pt x="50" y="120"/>
                  <a:pt x="47" y="157"/>
                </a:cubicBezTo>
                <a:cubicBezTo>
                  <a:pt x="44" y="195"/>
                  <a:pt x="59" y="220"/>
                  <a:pt x="102" y="250"/>
                </a:cubicBezTo>
                <a:cubicBezTo>
                  <a:pt x="145" y="281"/>
                  <a:pt x="247" y="340"/>
                  <a:pt x="249" y="335"/>
                </a:cubicBezTo>
                <a:close/>
                <a:moveTo>
                  <a:pt x="236" y="356"/>
                </a:moveTo>
                <a:cubicBezTo>
                  <a:pt x="236" y="354"/>
                  <a:pt x="142" y="294"/>
                  <a:pt x="110" y="278"/>
                </a:cubicBezTo>
                <a:cubicBezTo>
                  <a:pt x="79" y="262"/>
                  <a:pt x="14" y="224"/>
                  <a:pt x="12" y="225"/>
                </a:cubicBezTo>
                <a:cubicBezTo>
                  <a:pt x="9" y="225"/>
                  <a:pt x="0" y="272"/>
                  <a:pt x="20" y="308"/>
                </a:cubicBezTo>
                <a:cubicBezTo>
                  <a:pt x="40" y="343"/>
                  <a:pt x="79" y="354"/>
                  <a:pt x="97" y="357"/>
                </a:cubicBezTo>
                <a:cubicBezTo>
                  <a:pt x="118" y="360"/>
                  <a:pt x="237" y="358"/>
                  <a:pt x="236" y="356"/>
                </a:cubicBezTo>
                <a:close/>
                <a:moveTo>
                  <a:pt x="234" y="371"/>
                </a:moveTo>
                <a:cubicBezTo>
                  <a:pt x="58" y="375"/>
                  <a:pt x="58" y="375"/>
                  <a:pt x="58" y="375"/>
                </a:cubicBezTo>
                <a:cubicBezTo>
                  <a:pt x="58" y="375"/>
                  <a:pt x="75" y="412"/>
                  <a:pt x="106" y="426"/>
                </a:cubicBezTo>
                <a:cubicBezTo>
                  <a:pt x="137" y="441"/>
                  <a:pt x="185" y="408"/>
                  <a:pt x="198" y="399"/>
                </a:cubicBezTo>
                <a:cubicBezTo>
                  <a:pt x="211" y="389"/>
                  <a:pt x="234" y="371"/>
                  <a:pt x="234" y="371"/>
                </a:cubicBezTo>
                <a:close/>
                <a:moveTo>
                  <a:pt x="302" y="317"/>
                </a:moveTo>
                <a:cubicBezTo>
                  <a:pt x="301" y="315"/>
                  <a:pt x="293" y="144"/>
                  <a:pt x="300" y="102"/>
                </a:cubicBezTo>
                <a:cubicBezTo>
                  <a:pt x="306" y="60"/>
                  <a:pt x="325" y="6"/>
                  <a:pt x="328" y="2"/>
                </a:cubicBezTo>
                <a:cubicBezTo>
                  <a:pt x="328" y="2"/>
                  <a:pt x="373" y="0"/>
                  <a:pt x="401" y="38"/>
                </a:cubicBezTo>
                <a:cubicBezTo>
                  <a:pt x="430" y="77"/>
                  <a:pt x="409" y="136"/>
                  <a:pt x="395" y="166"/>
                </a:cubicBezTo>
                <a:cubicBezTo>
                  <a:pt x="382" y="196"/>
                  <a:pt x="310" y="316"/>
                  <a:pt x="307" y="318"/>
                </a:cubicBezTo>
                <a:cubicBezTo>
                  <a:pt x="305" y="321"/>
                  <a:pt x="302" y="320"/>
                  <a:pt x="302" y="317"/>
                </a:cubicBezTo>
                <a:close/>
                <a:moveTo>
                  <a:pt x="326" y="335"/>
                </a:moveTo>
                <a:cubicBezTo>
                  <a:pt x="324" y="330"/>
                  <a:pt x="366" y="253"/>
                  <a:pt x="400" y="197"/>
                </a:cubicBezTo>
                <a:cubicBezTo>
                  <a:pt x="434" y="141"/>
                  <a:pt x="478" y="81"/>
                  <a:pt x="483" y="81"/>
                </a:cubicBezTo>
                <a:cubicBezTo>
                  <a:pt x="488" y="82"/>
                  <a:pt x="525" y="120"/>
                  <a:pt x="528" y="157"/>
                </a:cubicBezTo>
                <a:cubicBezTo>
                  <a:pt x="531" y="195"/>
                  <a:pt x="516" y="220"/>
                  <a:pt x="473" y="250"/>
                </a:cubicBezTo>
                <a:cubicBezTo>
                  <a:pt x="430" y="281"/>
                  <a:pt x="328" y="340"/>
                  <a:pt x="326" y="335"/>
                </a:cubicBezTo>
                <a:close/>
                <a:moveTo>
                  <a:pt x="339" y="356"/>
                </a:moveTo>
                <a:cubicBezTo>
                  <a:pt x="339" y="354"/>
                  <a:pt x="433" y="294"/>
                  <a:pt x="465" y="278"/>
                </a:cubicBezTo>
                <a:cubicBezTo>
                  <a:pt x="496" y="262"/>
                  <a:pt x="561" y="224"/>
                  <a:pt x="563" y="225"/>
                </a:cubicBezTo>
                <a:cubicBezTo>
                  <a:pt x="566" y="225"/>
                  <a:pt x="576" y="272"/>
                  <a:pt x="555" y="308"/>
                </a:cubicBezTo>
                <a:cubicBezTo>
                  <a:pt x="535" y="343"/>
                  <a:pt x="496" y="354"/>
                  <a:pt x="478" y="357"/>
                </a:cubicBezTo>
                <a:cubicBezTo>
                  <a:pt x="457" y="360"/>
                  <a:pt x="338" y="358"/>
                  <a:pt x="339" y="356"/>
                </a:cubicBezTo>
                <a:close/>
                <a:moveTo>
                  <a:pt x="341" y="371"/>
                </a:moveTo>
                <a:cubicBezTo>
                  <a:pt x="517" y="375"/>
                  <a:pt x="517" y="375"/>
                  <a:pt x="517" y="375"/>
                </a:cubicBezTo>
                <a:cubicBezTo>
                  <a:pt x="517" y="375"/>
                  <a:pt x="500" y="412"/>
                  <a:pt x="469" y="426"/>
                </a:cubicBezTo>
                <a:cubicBezTo>
                  <a:pt x="438" y="441"/>
                  <a:pt x="390" y="408"/>
                  <a:pt x="377" y="399"/>
                </a:cubicBezTo>
                <a:cubicBezTo>
                  <a:pt x="364" y="389"/>
                  <a:pt x="341" y="371"/>
                  <a:pt x="341" y="37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grpSp>
        <p:nvGrpSpPr>
          <p:cNvPr id="2" name="组合 1"/>
          <p:cNvGrpSpPr/>
          <p:nvPr/>
        </p:nvGrpSpPr>
        <p:grpSpPr>
          <a:xfrm>
            <a:off x="5114153" y="1897829"/>
            <a:ext cx="5423888" cy="700390"/>
            <a:chOff x="3694651" y="2468894"/>
            <a:chExt cx="5078704" cy="518458"/>
          </a:xfrm>
        </p:grpSpPr>
        <p:sp>
          <p:nvSpPr>
            <p:cNvPr id="14" name="矩形 13"/>
            <p:cNvSpPr/>
            <p:nvPr/>
          </p:nvSpPr>
          <p:spPr>
            <a:xfrm>
              <a:off x="3700247" y="2468894"/>
              <a:ext cx="534652" cy="518457"/>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3694651" y="2558052"/>
              <a:ext cx="764394" cy="387309"/>
            </a:xfrm>
            <a:prstGeom prst="rect">
              <a:avLst/>
            </a:prstGeom>
            <a:noFill/>
          </p:spPr>
          <p:txBody>
            <a:bodyPr wrap="square" rtlCol="0">
              <a:spAutoFit/>
            </a:bodyPr>
            <a:lstStyle/>
            <a:p>
              <a:pPr defTabSz="1219200"/>
              <a:r>
                <a:rPr lang="en-US" altLang="zh-CN" sz="2800" dirty="0">
                  <a:solidFill>
                    <a:prstClr val="white"/>
                  </a:solidFill>
                  <a:latin typeface="微软雅黑" panose="020B0503020204020204" pitchFamily="34" charset="-122"/>
                  <a:ea typeface="微软雅黑" panose="020B0503020204020204" pitchFamily="34" charset="-122"/>
                </a:rPr>
                <a:t>01</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4290202" y="2468895"/>
              <a:ext cx="4483153" cy="518457"/>
              <a:chOff x="3369875" y="1633365"/>
              <a:chExt cx="3362365" cy="432048"/>
            </a:xfrm>
          </p:grpSpPr>
          <p:sp>
            <p:nvSpPr>
              <p:cNvPr id="3" name="矩形 2"/>
              <p:cNvSpPr/>
              <p:nvPr/>
            </p:nvSpPr>
            <p:spPr>
              <a:xfrm>
                <a:off x="3369875" y="1633365"/>
                <a:ext cx="3362365" cy="43204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497320" y="1680111"/>
                <a:ext cx="1413353" cy="321987"/>
              </a:xfrm>
              <a:prstGeom prst="rect">
                <a:avLst/>
              </a:prstGeom>
              <a:noFill/>
            </p:spPr>
            <p:txBody>
              <a:bodyPr wrap="square" rtlCol="0">
                <a:spAutoFit/>
              </a:bodyPr>
              <a:lstStyle/>
              <a:p>
                <a:pPr algn="l" defTabSz="1219200"/>
                <a:r>
                  <a:rPr lang="zh-CN" altLang="en-US" sz="2800" b="1" dirty="0">
                    <a:solidFill>
                      <a:prstClr val="white"/>
                    </a:solidFill>
                    <a:latin typeface="华文中宋" panose="02010600040101010101" pitchFamily="2" charset="-122"/>
                    <a:ea typeface="华文中宋" panose="02010600040101010101" pitchFamily="2" charset="-122"/>
                  </a:rPr>
                  <a:t>背景介绍</a:t>
                </a:r>
                <a:endParaRPr lang="zh-CN" altLang="en-US" sz="2800" b="1" dirty="0">
                  <a:solidFill>
                    <a:prstClr val="white"/>
                  </a:solidFill>
                  <a:latin typeface="华文中宋" panose="02010600040101010101" pitchFamily="2" charset="-122"/>
                  <a:ea typeface="华文中宋" panose="02010600040101010101" pitchFamily="2" charset="-122"/>
                </a:endParaRPr>
              </a:p>
            </p:txBody>
          </p:sp>
        </p:grpSp>
      </p:grpSp>
      <p:grpSp>
        <p:nvGrpSpPr>
          <p:cNvPr id="18" name="组合 17"/>
          <p:cNvGrpSpPr/>
          <p:nvPr/>
        </p:nvGrpSpPr>
        <p:grpSpPr>
          <a:xfrm>
            <a:off x="738880" y="1837278"/>
            <a:ext cx="3574837" cy="3434195"/>
            <a:chOff x="549169" y="1693191"/>
            <a:chExt cx="3974842" cy="3974842"/>
          </a:xfrm>
        </p:grpSpPr>
        <p:sp>
          <p:nvSpPr>
            <p:cNvPr id="30" name="TextBox 50"/>
            <p:cNvSpPr txBox="1"/>
            <p:nvPr/>
          </p:nvSpPr>
          <p:spPr>
            <a:xfrm>
              <a:off x="1494003" y="2986740"/>
              <a:ext cx="2505878" cy="14358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6600" b="1" dirty="0">
                  <a:solidFill>
                    <a:schemeClr val="accent1">
                      <a:lumMod val="50000"/>
                    </a:schemeClr>
                  </a:solidFill>
                  <a:latin typeface="微软雅黑" panose="020B0503020204020204" pitchFamily="34" charset="-122"/>
                  <a:ea typeface="微软雅黑" panose="020B0503020204020204" pitchFamily="34" charset="-122"/>
                </a:rPr>
                <a:t>目录</a:t>
              </a:r>
              <a:endParaRPr lang="zh-CN" altLang="en-US" sz="6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31" name="同心圆 67"/>
            <p:cNvSpPr/>
            <p:nvPr/>
          </p:nvSpPr>
          <p:spPr>
            <a:xfrm>
              <a:off x="549169" y="1693191"/>
              <a:ext cx="3974842" cy="3974842"/>
            </a:xfrm>
            <a:prstGeom prst="donut">
              <a:avLst>
                <a:gd name="adj" fmla="val 132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solidFill>
                  <a:schemeClr val="tx1"/>
                </a:solidFill>
              </a:endParaRPr>
            </a:p>
          </p:txBody>
        </p:sp>
        <p:sp>
          <p:nvSpPr>
            <p:cNvPr id="32" name="同心圆 68"/>
            <p:cNvSpPr/>
            <p:nvPr/>
          </p:nvSpPr>
          <p:spPr>
            <a:xfrm>
              <a:off x="894808" y="2063083"/>
              <a:ext cx="3283565" cy="3283565"/>
            </a:xfrm>
            <a:prstGeom prst="donut">
              <a:avLst>
                <a:gd name="adj" fmla="val 1263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160">
                <a:solidFill>
                  <a:schemeClr val="tx1"/>
                </a:solidFill>
              </a:endParaRPr>
            </a:p>
          </p:txBody>
        </p:sp>
      </p:grpSp>
      <p:grpSp>
        <p:nvGrpSpPr>
          <p:cNvPr id="41" name="组合 40"/>
          <p:cNvGrpSpPr/>
          <p:nvPr/>
        </p:nvGrpSpPr>
        <p:grpSpPr>
          <a:xfrm>
            <a:off x="5105188" y="3217219"/>
            <a:ext cx="5432853" cy="700390"/>
            <a:chOff x="3686257" y="2468894"/>
            <a:chExt cx="5087098" cy="518458"/>
          </a:xfrm>
        </p:grpSpPr>
        <p:sp>
          <p:nvSpPr>
            <p:cNvPr id="42" name="矩形 41"/>
            <p:cNvSpPr/>
            <p:nvPr/>
          </p:nvSpPr>
          <p:spPr>
            <a:xfrm>
              <a:off x="3700247" y="2468894"/>
              <a:ext cx="534652" cy="518457"/>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43" name="TextBox 18"/>
            <p:cNvSpPr txBox="1"/>
            <p:nvPr/>
          </p:nvSpPr>
          <p:spPr>
            <a:xfrm>
              <a:off x="3686257" y="2558052"/>
              <a:ext cx="764394" cy="387309"/>
            </a:xfrm>
            <a:prstGeom prst="rect">
              <a:avLst/>
            </a:prstGeom>
            <a:noFill/>
          </p:spPr>
          <p:txBody>
            <a:bodyPr wrap="square" rtlCol="0">
              <a:spAutoFit/>
            </a:bodyPr>
            <a:lstStyle/>
            <a:p>
              <a:pPr defTabSz="1219200"/>
              <a:r>
                <a:rPr lang="en-US" altLang="zh-CN" sz="2800" dirty="0">
                  <a:solidFill>
                    <a:prstClr val="white"/>
                  </a:solidFill>
                  <a:latin typeface="微软雅黑" panose="020B0503020204020204" pitchFamily="34" charset="-122"/>
                  <a:ea typeface="微软雅黑" panose="020B0503020204020204" pitchFamily="34" charset="-122"/>
                </a:rPr>
                <a:t>02</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4290202" y="2468895"/>
              <a:ext cx="4483153" cy="518457"/>
              <a:chOff x="3369875" y="1633365"/>
              <a:chExt cx="3362365" cy="432048"/>
            </a:xfrm>
          </p:grpSpPr>
          <p:sp>
            <p:nvSpPr>
              <p:cNvPr id="45" name="矩形 44"/>
              <p:cNvSpPr/>
              <p:nvPr/>
            </p:nvSpPr>
            <p:spPr>
              <a:xfrm>
                <a:off x="3369875" y="1633365"/>
                <a:ext cx="3362365" cy="43204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46" name="TextBox 19"/>
              <p:cNvSpPr txBox="1"/>
              <p:nvPr/>
            </p:nvSpPr>
            <p:spPr>
              <a:xfrm>
                <a:off x="3509100" y="1651281"/>
                <a:ext cx="1413353" cy="321987"/>
              </a:xfrm>
              <a:prstGeom prst="rect">
                <a:avLst/>
              </a:prstGeom>
              <a:noFill/>
            </p:spPr>
            <p:txBody>
              <a:bodyPr wrap="square" rtlCol="0">
                <a:spAutoFit/>
              </a:bodyPr>
              <a:lstStyle/>
              <a:p>
                <a:pPr algn="l" defTabSz="1219200"/>
                <a:r>
                  <a:rPr lang="zh-CN" altLang="en-US" sz="2800" b="1" dirty="0">
                    <a:solidFill>
                      <a:prstClr val="white"/>
                    </a:solidFill>
                    <a:latin typeface="华文中宋" panose="02010600040101010101" pitchFamily="2" charset="-122"/>
                    <a:ea typeface="华文中宋" panose="02010600040101010101" pitchFamily="2" charset="-122"/>
                  </a:rPr>
                  <a:t>解决方案</a:t>
                </a:r>
                <a:endParaRPr lang="zh-CN" altLang="en-US" sz="2800" b="1" dirty="0">
                  <a:solidFill>
                    <a:prstClr val="white"/>
                  </a:solidFill>
                  <a:latin typeface="华文中宋" panose="02010600040101010101" pitchFamily="2" charset="-122"/>
                  <a:ea typeface="华文中宋" panose="02010600040101010101" pitchFamily="2" charset="-122"/>
                </a:endParaRPr>
              </a:p>
            </p:txBody>
          </p:sp>
        </p:grpSp>
      </p:grpSp>
      <p:grpSp>
        <p:nvGrpSpPr>
          <p:cNvPr id="47" name="组合 46"/>
          <p:cNvGrpSpPr/>
          <p:nvPr/>
        </p:nvGrpSpPr>
        <p:grpSpPr>
          <a:xfrm>
            <a:off x="5114153" y="4593335"/>
            <a:ext cx="5423888" cy="700390"/>
            <a:chOff x="3694651" y="2468894"/>
            <a:chExt cx="5078704" cy="518458"/>
          </a:xfrm>
        </p:grpSpPr>
        <p:sp>
          <p:nvSpPr>
            <p:cNvPr id="48" name="矩形 47"/>
            <p:cNvSpPr/>
            <p:nvPr/>
          </p:nvSpPr>
          <p:spPr>
            <a:xfrm>
              <a:off x="3700247" y="2468894"/>
              <a:ext cx="534652" cy="518457"/>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49" name="TextBox 18"/>
            <p:cNvSpPr txBox="1"/>
            <p:nvPr/>
          </p:nvSpPr>
          <p:spPr>
            <a:xfrm>
              <a:off x="3694651" y="2558052"/>
              <a:ext cx="764394" cy="387309"/>
            </a:xfrm>
            <a:prstGeom prst="rect">
              <a:avLst/>
            </a:prstGeom>
            <a:noFill/>
          </p:spPr>
          <p:txBody>
            <a:bodyPr wrap="square" rtlCol="0">
              <a:spAutoFit/>
            </a:bodyPr>
            <a:lstStyle/>
            <a:p>
              <a:pPr defTabSz="1219200"/>
              <a:r>
                <a:rPr lang="en-US" altLang="zh-CN" sz="2800" dirty="0">
                  <a:solidFill>
                    <a:prstClr val="white"/>
                  </a:solidFill>
                  <a:latin typeface="微软雅黑" panose="020B0503020204020204" pitchFamily="34" charset="-122"/>
                  <a:ea typeface="微软雅黑" panose="020B0503020204020204" pitchFamily="34" charset="-122"/>
                </a:rPr>
                <a:t>03</a:t>
              </a:r>
              <a:endParaRPr lang="zh-CN" altLang="en-US" sz="2800" dirty="0">
                <a:solidFill>
                  <a:prstClr val="white"/>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4290202" y="2468895"/>
              <a:ext cx="4483153" cy="518457"/>
              <a:chOff x="3369875" y="1633365"/>
              <a:chExt cx="3362365" cy="432048"/>
            </a:xfrm>
          </p:grpSpPr>
          <p:sp>
            <p:nvSpPr>
              <p:cNvPr id="51" name="矩形 50"/>
              <p:cNvSpPr/>
              <p:nvPr/>
            </p:nvSpPr>
            <p:spPr>
              <a:xfrm>
                <a:off x="3369875" y="1633365"/>
                <a:ext cx="3362365" cy="432048"/>
              </a:xfrm>
              <a:prstGeom prst="rect">
                <a:avLst/>
              </a:pr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prstClr val="white"/>
                  </a:solidFill>
                  <a:latin typeface="微软雅黑" panose="020B0503020204020204" pitchFamily="34" charset="-122"/>
                  <a:ea typeface="微软雅黑" panose="020B0503020204020204" pitchFamily="34" charset="-122"/>
                </a:endParaRPr>
              </a:p>
            </p:txBody>
          </p:sp>
          <p:sp>
            <p:nvSpPr>
              <p:cNvPr id="52" name="TextBox 19"/>
              <p:cNvSpPr txBox="1"/>
              <p:nvPr/>
            </p:nvSpPr>
            <p:spPr>
              <a:xfrm>
                <a:off x="3497414" y="1679979"/>
                <a:ext cx="1939397" cy="321987"/>
              </a:xfrm>
              <a:prstGeom prst="rect">
                <a:avLst/>
              </a:prstGeom>
              <a:noFill/>
            </p:spPr>
            <p:txBody>
              <a:bodyPr wrap="square" rtlCol="0">
                <a:spAutoFit/>
              </a:bodyPr>
              <a:lstStyle/>
              <a:p>
                <a:pPr algn="l" defTabSz="1219200"/>
                <a:r>
                  <a:rPr lang="zh-CN" altLang="en-US" sz="2800" b="1" dirty="0">
                    <a:solidFill>
                      <a:prstClr val="white"/>
                    </a:solidFill>
                    <a:latin typeface="华文中宋" panose="02010600040101010101" pitchFamily="2" charset="-122"/>
                    <a:ea typeface="华文中宋" panose="02010600040101010101" pitchFamily="2" charset="-122"/>
                  </a:rPr>
                  <a:t>优势及应用场景</a:t>
                </a:r>
                <a:endParaRPr lang="zh-CN" altLang="en-US" sz="2800" b="1" dirty="0">
                  <a:solidFill>
                    <a:prstClr val="white"/>
                  </a:solidFill>
                  <a:latin typeface="华文中宋" panose="02010600040101010101" pitchFamily="2" charset="-122"/>
                  <a:ea typeface="华文中宋" panose="02010600040101010101" pitchFamily="2" charset="-122"/>
                </a:endParaRPr>
              </a:p>
            </p:txBody>
          </p:sp>
        </p:grpSp>
      </p:grpSp>
      <p:pic>
        <p:nvPicPr>
          <p:cNvPr id="4" name="图片 3" descr="d2e32bad532d70f44602fb0275ea124c(1)"/>
          <p:cNvPicPr>
            <a:picLocks noChangeAspect="1"/>
          </p:cNvPicPr>
          <p:nvPr/>
        </p:nvPicPr>
        <p:blipFill>
          <a:blip r:embed="rId3"/>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nvPicPr>
        <p:blipFill>
          <a:blip r:embed="rId4"/>
          <a:srcRect/>
          <a:stretch>
            <a:fillRect/>
          </a:stretch>
        </p:blipFill>
        <p:spPr>
          <a:xfrm>
            <a:off x="10470929" y="21590"/>
            <a:ext cx="688340" cy="6840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1">
            <a:extLst>
              <a:ext uri="{28A0092B-C50C-407E-A947-70E740481C1C}">
                <a14:useLocalDpi xmlns:a14="http://schemas.microsoft.com/office/drawing/2010/main" val="0"/>
              </a:ext>
            </a:extLst>
          </a:blip>
          <a:srcRect t="24221"/>
          <a:stretch>
            <a:fillRect/>
          </a:stretch>
        </p:blipFill>
        <p:spPr>
          <a:xfrm>
            <a:off x="0" y="1336208"/>
            <a:ext cx="12192000" cy="4180672"/>
          </a:xfrm>
          <a:prstGeom prst="rect">
            <a:avLst/>
          </a:prstGeom>
        </p:spPr>
      </p:pic>
      <p:sp>
        <p:nvSpPr>
          <p:cNvPr id="50" name="矩形 49"/>
          <p:cNvSpPr/>
          <p:nvPr/>
        </p:nvSpPr>
        <p:spPr>
          <a:xfrm>
            <a:off x="0" y="1341120"/>
            <a:ext cx="12192000" cy="4175760"/>
          </a:xfrm>
          <a:prstGeom prst="rect">
            <a:avLst/>
          </a:prstGeom>
          <a:solidFill>
            <a:srgbClr val="035C9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a:p>
            <a:pPr algn="ctr"/>
            <a:r>
              <a:rPr lang="zh-CN" altLang="en-US" sz="44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背景介绍</a:t>
            </a:r>
            <a:endParaRPr lang="zh-CN" altLang="en-US" sz="44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55" name="组合 54"/>
          <p:cNvGrpSpPr/>
          <p:nvPr/>
        </p:nvGrpSpPr>
        <p:grpSpPr>
          <a:xfrm>
            <a:off x="1165078" y="3171060"/>
            <a:ext cx="9861845" cy="1146629"/>
            <a:chOff x="940844" y="2909332"/>
            <a:chExt cx="3967568" cy="1146629"/>
          </a:xfrm>
        </p:grpSpPr>
        <p:cxnSp>
          <p:nvCxnSpPr>
            <p:cNvPr id="56" name="直接连接符 55"/>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rot="10800000">
            <a:off x="446009" y="5123901"/>
            <a:ext cx="2286813" cy="1440440"/>
            <a:chOff x="226090" y="4873090"/>
            <a:chExt cx="2286813" cy="1440440"/>
          </a:xfrm>
        </p:grpSpPr>
        <p:cxnSp>
          <p:nvCxnSpPr>
            <p:cNvPr id="71" name="直接连接符 70"/>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5101590" y="2132456"/>
            <a:ext cx="1988820" cy="645160"/>
          </a:xfrm>
          <a:prstGeom prst="rect">
            <a:avLst/>
          </a:prstGeom>
        </p:spPr>
        <p:txBody>
          <a:bodyPr wrap="none">
            <a:spAutoFit/>
          </a:bodyPr>
          <a:lstStyle/>
          <a:p>
            <a:pPr algn="ctr"/>
            <a:r>
              <a:rPr lang="zh-CN" altLang="en-US"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第</a:t>
            </a:r>
            <a:r>
              <a:rPr lang="en-US" altLang="zh-CN"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1</a:t>
            </a:r>
            <a:r>
              <a:rPr lang="zh-CN" altLang="en-US"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部分</a:t>
            </a:r>
            <a:endParaRPr lang="zh-CN" altLang="en-US" sz="3600" spc="3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a:ln w="12700" cmpd="sng">
            <a:noFill/>
            <a:prstDash val="lgDash"/>
          </a:ln>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13"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1.1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基本信息</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custDataLst>
              <p:tags r:id="rId3"/>
            </p:custDataLst>
          </p:nvPr>
        </p:nvSpPr>
        <p:spPr>
          <a:xfrm>
            <a:off x="1035685" y="1560195"/>
            <a:ext cx="10528300" cy="1476375"/>
          </a:xfrm>
          <a:prstGeom prst="rect">
            <a:avLst/>
          </a:prstGeom>
          <a:noFill/>
          <a:ln w="25400" cmpd="sng">
            <a:solidFill>
              <a:schemeClr val="accent1">
                <a:shade val="50000"/>
              </a:schemeClr>
            </a:solidFill>
            <a:prstDash val="lgDash"/>
          </a:ln>
          <a:extLst>
            <a:ext uri="{909E8E84-426E-40DD-AFC4-6F175D3DCCD1}">
              <a14:hiddenFill xmlns:a14="http://schemas.microsoft.com/office/drawing/2010/main">
                <a:solidFill>
                  <a:schemeClr val="accent2"/>
                </a:solidFill>
              </a14:hiddenFill>
            </a:ext>
          </a:extLst>
        </p:spPr>
        <p:txBody>
          <a:bodyPr wrap="square">
            <a:spAutoFit/>
          </a:bodyPr>
          <a:lstStyle/>
          <a:p>
            <a:pPr marL="228600" marR="0" lvl="0" indent="508000" algn="l" defTabSz="914400" rtl="0" fontAlgn="auto">
              <a:lnSpc>
                <a:spcPct val="150000"/>
              </a:lnSpc>
              <a:spcBef>
                <a:spcPts val="500"/>
              </a:spcBef>
              <a:spcAft>
                <a:spcPts val="0"/>
              </a:spcAft>
              <a:buClrTx/>
              <a:buSzTx/>
              <a:buFontTx/>
              <a:buNone/>
              <a:defRPr/>
              <a:extLst>
                <a:ext uri="{35155182-B16C-46BC-9424-99874614C6A1}">
                  <wpsdc:indentchars xmlns:wpsdc="http://www.wps.cn/officeDocument/2017/drawingmlCustomData" val="200" checksum="282533468"/>
                </a:ext>
              </a:extLst>
            </a:pPr>
            <a:r>
              <a:rPr kumimoji="0" sz="2000" i="0" u="none" strike="noStrike" cap="none" spc="0" normalizeH="0" baseline="0" dirty="0">
                <a:latin typeface="微软雅黑" panose="020B0503020204020204" pitchFamily="34" charset="-122"/>
                <a:ea typeface="微软雅黑" panose="020B0503020204020204" pitchFamily="34" charset="-122"/>
              </a:rPr>
              <a:t>世界卫生组织（World Health Organization）估计，全球每年约有</a:t>
            </a:r>
            <a:r>
              <a:rPr kumimoji="0" sz="2000" b="1" i="0" u="none" strike="noStrike" cap="none" spc="0" normalizeH="0" baseline="0" dirty="0">
                <a:solidFill>
                  <a:srgbClr val="FF0000"/>
                </a:solidFill>
                <a:latin typeface="微软雅黑" panose="020B0503020204020204" pitchFamily="34" charset="-122"/>
                <a:ea typeface="微软雅黑" panose="020B0503020204020204" pitchFamily="34" charset="-122"/>
              </a:rPr>
              <a:t>1.25万</a:t>
            </a:r>
            <a:r>
              <a:rPr kumimoji="0" sz="2000" i="0" u="none" strike="noStrike" cap="none" spc="0" normalizeH="0" baseline="0" dirty="0">
                <a:solidFill>
                  <a:schemeClr val="tx1"/>
                </a:solidFill>
                <a:latin typeface="微软雅黑" panose="020B0503020204020204" pitchFamily="34" charset="-122"/>
                <a:ea typeface="微软雅黑" panose="020B0503020204020204" pitchFamily="34" charset="-122"/>
              </a:rPr>
              <a:t>人</a:t>
            </a:r>
            <a:r>
              <a:rPr kumimoji="0" sz="2000" i="0" u="none" strike="noStrike" cap="none" spc="0" normalizeH="0" baseline="0" dirty="0">
                <a:latin typeface="微软雅黑" panose="020B0503020204020204" pitchFamily="34" charset="-122"/>
                <a:ea typeface="微软雅黑" panose="020B0503020204020204" pitchFamily="34" charset="-122"/>
              </a:rPr>
              <a:t>因疲劳驾驶</a:t>
            </a:r>
            <a:r>
              <a:rPr kumimoji="0" lang="zh-CN" sz="2000" i="0" u="none" strike="noStrike" cap="none" spc="0" normalizeH="0" baseline="0" dirty="0">
                <a:latin typeface="微软雅黑" panose="020B0503020204020204" pitchFamily="34" charset="-122"/>
                <a:ea typeface="微软雅黑" panose="020B0503020204020204" pitchFamily="34" charset="-122"/>
              </a:rPr>
              <a:t>导</a:t>
            </a:r>
            <a:r>
              <a:rPr kumimoji="0" sz="2000" i="0" u="none" strike="noStrike" cap="none" spc="0" normalizeH="0" baseline="0" dirty="0">
                <a:latin typeface="微软雅黑" panose="020B0503020204020204" pitchFamily="34" charset="-122"/>
                <a:ea typeface="微软雅黑" panose="020B0503020204020204" pitchFamily="34" charset="-122"/>
              </a:rPr>
              <a:t>致的交通事故丧生，同时还有大量其他严重和轻微事故的发生。</a:t>
            </a:r>
            <a:r>
              <a:rPr kumimoji="0" lang="zh-CN" sz="2000" i="0" u="none" strike="noStrike" cap="none" spc="0" normalizeH="0" baseline="0" dirty="0">
                <a:latin typeface="微软雅黑" panose="020B0503020204020204" pitchFamily="34" charset="-122"/>
                <a:ea typeface="微软雅黑" panose="020B0503020204020204" pitchFamily="34" charset="-122"/>
              </a:rPr>
              <a:t>由此可见，疲劳驾驶的智能检测技术研究具有极其重大的战略意义。</a:t>
            </a:r>
            <a:endParaRPr kumimoji="0" lang="zh-CN" sz="2000" i="0" u="none" strike="noStrike" cap="none" spc="0" normalizeH="0" baseline="0" dirty="0">
              <a:latin typeface="微软雅黑" panose="020B0503020204020204" pitchFamily="34" charset="-122"/>
              <a:ea typeface="微软雅黑" panose="020B0503020204020204" pitchFamily="34" charset="-122"/>
            </a:endParaRPr>
          </a:p>
        </p:txBody>
      </p:sp>
      <p:sp>
        <p:nvSpPr>
          <p:cNvPr id="8" name="Title 1"/>
          <p:cNvSpPr txBox="1"/>
          <p:nvPr>
            <p:custDataLst>
              <p:tags r:id="rId4"/>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背景介绍</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pic>
        <p:nvPicPr>
          <p:cNvPr id="6" name="图片 5" descr="d2e32bad532d70f44602fb0275ea124c(1)"/>
          <p:cNvPicPr>
            <a:picLocks noChangeAspect="1"/>
          </p:cNvPicPr>
          <p:nvPr>
            <p:custDataLst>
              <p:tags r:id="rId5"/>
            </p:custDataLst>
          </p:nvPr>
        </p:nvPicPr>
        <p:blipFill>
          <a:blip r:embed="rId6"/>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7"/>
            </p:custDataLst>
          </p:nvPr>
        </p:nvPicPr>
        <p:blipFill>
          <a:blip r:embed="rId8"/>
          <a:srcRect/>
          <a:stretch>
            <a:fillRect/>
          </a:stretch>
        </p:blipFill>
        <p:spPr>
          <a:xfrm>
            <a:off x="10470929" y="21590"/>
            <a:ext cx="688340" cy="684000"/>
          </a:xfrm>
          <a:prstGeom prst="rect">
            <a:avLst/>
          </a:prstGeom>
        </p:spPr>
      </p:pic>
      <p:pic>
        <p:nvPicPr>
          <p:cNvPr id="4" name="图片 3" descr="2"/>
          <p:cNvPicPr>
            <a:picLocks noChangeAspect="1"/>
          </p:cNvPicPr>
          <p:nvPr/>
        </p:nvPicPr>
        <p:blipFill>
          <a:blip r:embed="rId9"/>
          <a:stretch>
            <a:fillRect/>
          </a:stretch>
        </p:blipFill>
        <p:spPr>
          <a:xfrm>
            <a:off x="1457325" y="3235960"/>
            <a:ext cx="4182110" cy="3134995"/>
          </a:xfrm>
          <a:prstGeom prst="rect">
            <a:avLst/>
          </a:prstGeom>
        </p:spPr>
      </p:pic>
      <p:pic>
        <p:nvPicPr>
          <p:cNvPr id="10" name="图片 9" descr="pi"/>
          <p:cNvPicPr>
            <a:picLocks noChangeAspect="1"/>
          </p:cNvPicPr>
          <p:nvPr/>
        </p:nvPicPr>
        <p:blipFill>
          <a:blip r:embed="rId10"/>
          <a:stretch>
            <a:fillRect/>
          </a:stretch>
        </p:blipFill>
        <p:spPr>
          <a:xfrm>
            <a:off x="5639435" y="3236595"/>
            <a:ext cx="5706745" cy="314007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13"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1.2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研究现状</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TextBox 11"/>
          <p:cNvSpPr txBox="1"/>
          <p:nvPr/>
        </p:nvSpPr>
        <p:spPr>
          <a:xfrm>
            <a:off x="6118659" y="4550864"/>
            <a:ext cx="825867" cy="748988"/>
          </a:xfrm>
          <a:prstGeom prst="rect">
            <a:avLst/>
          </a:prstGeom>
          <a:noFill/>
        </p:spPr>
        <p:txBody>
          <a:bodyPr wrap="none" rtlCol="0">
            <a:spAutoFit/>
          </a:bodyPr>
          <a:lstStyle/>
          <a:p>
            <a:r>
              <a:rPr lang="en-US" altLang="zh-CN" sz="4265" dirty="0">
                <a:solidFill>
                  <a:schemeClr val="bg1"/>
                </a:solidFill>
                <a:latin typeface="微软雅黑" panose="020B0503020204020204" pitchFamily="34" charset="-122"/>
                <a:ea typeface="微软雅黑" panose="020B0503020204020204" pitchFamily="34" charset="-122"/>
              </a:rPr>
              <a:t>03</a:t>
            </a:r>
            <a:endParaRPr lang="zh-CN" altLang="en-US" sz="4265"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108544" y="3141167"/>
            <a:ext cx="825867" cy="748988"/>
          </a:xfrm>
          <a:prstGeom prst="rect">
            <a:avLst/>
          </a:prstGeom>
          <a:noFill/>
        </p:spPr>
        <p:txBody>
          <a:bodyPr wrap="none" rtlCol="0">
            <a:spAutoFit/>
          </a:bodyPr>
          <a:lstStyle/>
          <a:p>
            <a:r>
              <a:rPr lang="en-US" altLang="zh-CN" sz="4265" dirty="0">
                <a:solidFill>
                  <a:schemeClr val="bg1"/>
                </a:solidFill>
                <a:latin typeface="微软雅黑" panose="020B0503020204020204" pitchFamily="34" charset="-122"/>
                <a:ea typeface="微软雅黑" panose="020B0503020204020204" pitchFamily="34" charset="-122"/>
              </a:rPr>
              <a:t>02</a:t>
            </a:r>
            <a:endParaRPr lang="zh-CN" altLang="en-US" sz="4265" dirty="0">
              <a:solidFill>
                <a:schemeClr val="bg1"/>
              </a:solidFill>
              <a:latin typeface="微软雅黑" panose="020B0503020204020204" pitchFamily="34" charset="-122"/>
              <a:ea typeface="微软雅黑" panose="020B0503020204020204" pitchFamily="34" charset="-122"/>
            </a:endParaRPr>
          </a:p>
        </p:txBody>
      </p:sp>
      <p:sp>
        <p:nvSpPr>
          <p:cNvPr id="23" name="TextBox 41"/>
          <p:cNvSpPr txBox="1"/>
          <p:nvPr/>
        </p:nvSpPr>
        <p:spPr bwMode="auto">
          <a:xfrm>
            <a:off x="521335" y="1703705"/>
            <a:ext cx="10932160" cy="4302760"/>
          </a:xfrm>
          <a:prstGeom prst="rect">
            <a:avLst/>
          </a:prstGeom>
          <a:noFill/>
          <a:ln w="25400" cmpd="sng">
            <a:solidFill>
              <a:schemeClr val="accent1">
                <a:shade val="50000"/>
              </a:schemeClr>
            </a:solidFill>
            <a:prstDash val="lgDash"/>
          </a:ln>
        </p:spPr>
        <p:txBody>
          <a:bodyPr wrap="square">
            <a:noAutofit/>
          </a:bodyPr>
          <a:lstStyle/>
          <a:p>
            <a:pPr indent="0" defTabSz="1625600" fontAlgn="auto">
              <a:lnSpc>
                <a:spcPts val="3500"/>
              </a:lnSpc>
              <a:buFont typeface="Wingdings" panose="05000000000000000000" charset="0"/>
              <a:buNone/>
            </a:pPr>
            <a:r>
              <a:rPr lang="zh-CN" altLang="en-US" sz="2000" dirty="0">
                <a:latin typeface="微软雅黑" panose="020B0503020204020204" pitchFamily="34" charset="-122"/>
                <a:ea typeface="微软雅黑" panose="020B0503020204020204" pitchFamily="34" charset="-122"/>
              </a:rPr>
              <a:t>目前，疲劳驾驶检测方面的研究得到了广泛关注，许多方法和技术被提出和探索。</a:t>
            </a:r>
            <a:endParaRPr lang="zh-CN" altLang="en-US" sz="2000" dirty="0">
              <a:latin typeface="微软雅黑" panose="020B0503020204020204" pitchFamily="34" charset="-122"/>
              <a:ea typeface="微软雅黑" panose="020B0503020204020204" pitchFamily="34" charset="-122"/>
            </a:endParaRPr>
          </a:p>
          <a:p>
            <a:pPr indent="0" defTabSz="1625600" fontAlgn="auto">
              <a:lnSpc>
                <a:spcPts val="3500"/>
              </a:lnSpc>
              <a:buFont typeface="Wingdings" panose="05000000000000000000" charset="0"/>
              <a:buChar char="Ø"/>
            </a:pPr>
            <a:r>
              <a:rPr lang="zh-CN" altLang="en-US" sz="2000" b="1" dirty="0">
                <a:solidFill>
                  <a:srgbClr val="FF0000"/>
                </a:solidFill>
                <a:latin typeface="微软雅黑" panose="020B0503020204020204" pitchFamily="34" charset="-122"/>
                <a:ea typeface="微软雅黑" panose="020B0503020204020204" pitchFamily="34" charset="-122"/>
              </a:rPr>
              <a:t>生理信号检测</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通过监测驾驶员的</a:t>
            </a:r>
            <a:r>
              <a:rPr lang="zh-CN" altLang="en-US" sz="2000" b="1" dirty="0">
                <a:solidFill>
                  <a:srgbClr val="1167A4"/>
                </a:solidFill>
                <a:latin typeface="微软雅黑" panose="020B0503020204020204" pitchFamily="34" charset="-122"/>
                <a:ea typeface="微软雅黑" panose="020B0503020204020204" pitchFamily="34" charset="-122"/>
              </a:rPr>
              <a:t>生理信号</a:t>
            </a:r>
            <a:r>
              <a:rPr lang="zh-CN" altLang="en-US" sz="2000" dirty="0">
                <a:latin typeface="微软雅黑" panose="020B0503020204020204" pitchFamily="34" charset="-122"/>
                <a:ea typeface="微软雅黑" panose="020B0503020204020204" pitchFamily="34" charset="-122"/>
              </a:rPr>
              <a:t>来判断其疲劳状态，包括眼睛活动（如眨眼频率和闭眼时间）、脑电图（EEG）、心率变异性（HRV）等。这些信号可以用来计算疲劳指标或构建机器学习模型来预测疲劳程度。</a:t>
            </a:r>
            <a:endParaRPr lang="zh-CN" altLang="en-US" sz="2000" dirty="0">
              <a:latin typeface="微软雅黑" panose="020B0503020204020204" pitchFamily="34" charset="-122"/>
              <a:ea typeface="微软雅黑" panose="020B0503020204020204" pitchFamily="34" charset="-122"/>
            </a:endParaRPr>
          </a:p>
          <a:p>
            <a:pPr indent="0" defTabSz="1625600" fontAlgn="auto">
              <a:lnSpc>
                <a:spcPts val="3500"/>
              </a:lnSpc>
              <a:buFont typeface="Wingdings" panose="05000000000000000000" charset="0"/>
              <a:buChar char="Ø"/>
            </a:pPr>
            <a:r>
              <a:rPr lang="zh-CN" altLang="en-US" sz="2000" b="1" dirty="0">
                <a:solidFill>
                  <a:srgbClr val="FF0000"/>
                </a:solidFill>
                <a:latin typeface="微软雅黑" panose="020B0503020204020204" pitchFamily="34" charset="-122"/>
                <a:ea typeface="微软雅黑" panose="020B0503020204020204" pitchFamily="34" charset="-122"/>
              </a:rPr>
              <a:t>视觉特征分析</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通过分析驾驶员的</a:t>
            </a:r>
            <a:r>
              <a:rPr lang="zh-CN" altLang="en-US" sz="2000" b="1" dirty="0">
                <a:solidFill>
                  <a:srgbClr val="1167A4"/>
                </a:solidFill>
                <a:latin typeface="微软雅黑" panose="020B0503020204020204" pitchFamily="34" charset="-122"/>
                <a:ea typeface="微软雅黑" panose="020B0503020204020204" pitchFamily="34" charset="-122"/>
              </a:rPr>
              <a:t>眼睛活动</a:t>
            </a:r>
            <a:r>
              <a:rPr lang="zh-CN" altLang="en-US" sz="2000" dirty="0">
                <a:latin typeface="微软雅黑" panose="020B0503020204020204" pitchFamily="34" charset="-122"/>
                <a:ea typeface="微软雅黑" panose="020B0503020204020204" pitchFamily="34" charset="-122"/>
              </a:rPr>
              <a:t>和</a:t>
            </a:r>
            <a:r>
              <a:rPr lang="zh-CN" altLang="en-US" sz="2000" b="1" dirty="0">
                <a:solidFill>
                  <a:srgbClr val="1167A4"/>
                </a:solidFill>
                <a:latin typeface="微软雅黑" panose="020B0503020204020204" pitchFamily="34" charset="-122"/>
                <a:ea typeface="微软雅黑" panose="020B0503020204020204" pitchFamily="34" charset="-122"/>
              </a:rPr>
              <a:t>面部表情</a:t>
            </a:r>
            <a:r>
              <a:rPr lang="zh-CN" altLang="en-US" sz="2000" dirty="0">
                <a:latin typeface="微软雅黑" panose="020B0503020204020204" pitchFamily="34" charset="-122"/>
                <a:ea typeface="微软雅黑" panose="020B0503020204020204" pitchFamily="34" charset="-122"/>
              </a:rPr>
              <a:t>来检测疲劳。例如，通过检测眼睛的闭眼时间、眨眼频率、眼睛运动和瞳孔直径等指标，可以判断驾驶员的疲劳程度。另外，使用计算机视觉技术分析面部表情，如哈欠、困倦的表情，也可以用于疲劳驾驶检测。</a:t>
            </a:r>
            <a:endParaRPr lang="zh-CN" altLang="en-US" sz="2000" dirty="0">
              <a:latin typeface="微软雅黑" panose="020B0503020204020204" pitchFamily="34" charset="-122"/>
              <a:ea typeface="微软雅黑" panose="020B0503020204020204" pitchFamily="34" charset="-122"/>
            </a:endParaRPr>
          </a:p>
          <a:p>
            <a:pPr indent="0" defTabSz="1625600" fontAlgn="auto">
              <a:lnSpc>
                <a:spcPts val="3500"/>
              </a:lnSpc>
              <a:buFont typeface="Wingdings" panose="05000000000000000000" charset="0"/>
              <a:buChar char="Ø"/>
            </a:pPr>
            <a:r>
              <a:rPr lang="zh-CN" altLang="en-US" sz="2000" b="1" dirty="0">
                <a:solidFill>
                  <a:srgbClr val="FF0000"/>
                </a:solidFill>
                <a:latin typeface="微软雅黑" panose="020B0503020204020204" pitchFamily="34" charset="-122"/>
                <a:ea typeface="微软雅黑" panose="020B0503020204020204" pitchFamily="34" charset="-122"/>
              </a:rPr>
              <a:t>动态行为分析</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通过分析驾驶员的</a:t>
            </a:r>
            <a:r>
              <a:rPr lang="zh-CN" altLang="en-US" sz="2000" b="1" dirty="0">
                <a:solidFill>
                  <a:srgbClr val="1167A4"/>
                </a:solidFill>
                <a:latin typeface="微软雅黑" panose="020B0503020204020204" pitchFamily="34" charset="-122"/>
                <a:ea typeface="微软雅黑" panose="020B0503020204020204" pitchFamily="34" charset="-122"/>
              </a:rPr>
              <a:t>驾驶行为</a:t>
            </a:r>
            <a:r>
              <a:rPr lang="zh-CN" altLang="en-US" sz="2000" dirty="0">
                <a:latin typeface="微软雅黑" panose="020B0503020204020204" pitchFamily="34" charset="-122"/>
                <a:ea typeface="微软雅黑" panose="020B0503020204020204" pitchFamily="34" charset="-122"/>
              </a:rPr>
              <a:t>来判断其疲劳水平。例如，通过监测车辆的速度变化、车道偏移、操纵动作的频率和正常驾驶行为的基线比较来评估驾驶员的疲劳状态。</a:t>
            </a:r>
            <a:endParaRPr lang="zh-CN" altLang="en-US" sz="2000" dirty="0">
              <a:latin typeface="微软雅黑" panose="020B0503020204020204" pitchFamily="34" charset="-122"/>
              <a:ea typeface="微软雅黑" panose="020B0503020204020204" pitchFamily="34" charset="-122"/>
            </a:endParaRPr>
          </a:p>
          <a:p>
            <a:pPr indent="0" defTabSz="1625600" fontAlgn="auto">
              <a:lnSpc>
                <a:spcPts val="3500"/>
              </a:lnSpc>
              <a:buFont typeface="Wingdings" panose="05000000000000000000" charset="0"/>
              <a:buChar char="Ø"/>
            </a:pPr>
            <a:endParaRPr lang="zh-CN" altLang="en-US" sz="2000" b="1" dirty="0">
              <a:latin typeface="微软雅黑" panose="020B0503020204020204" pitchFamily="34" charset="-122"/>
              <a:ea typeface="微软雅黑" panose="020B0503020204020204" pitchFamily="34" charset="-122"/>
            </a:endParaRPr>
          </a:p>
        </p:txBody>
      </p:sp>
      <p:sp>
        <p:nvSpPr>
          <p:cNvPr id="3" name="Title 1"/>
          <p:cNvSpPr txBox="1"/>
          <p:nvPr>
            <p:custDataLst>
              <p:tags r:id="rId3"/>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背景介绍</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pic>
        <p:nvPicPr>
          <p:cNvPr id="15" name="图片 14" descr="d2e32bad532d70f44602fb0275ea124c(1)"/>
          <p:cNvPicPr>
            <a:picLocks noChangeAspect="1"/>
          </p:cNvPicPr>
          <p:nvPr>
            <p:custDataLst>
              <p:tags r:id="rId4"/>
            </p:custDataLst>
          </p:nvPr>
        </p:nvPicPr>
        <p:blipFill>
          <a:blip r:embed="rId5"/>
          <a:stretch>
            <a:fillRect/>
          </a:stretch>
        </p:blipFill>
        <p:spPr>
          <a:xfrm>
            <a:off x="11159490" y="-28575"/>
            <a:ext cx="792000" cy="792000"/>
          </a:xfrm>
          <a:prstGeom prst="rect">
            <a:avLst/>
          </a:prstGeom>
        </p:spPr>
      </p:pic>
      <p:pic>
        <p:nvPicPr>
          <p:cNvPr id="17" name="图片 16" descr="C:\Users\lenovo\Desktop\周师旭\学生会\校学生会\2022春\各种图标\西工大校徽.png西工大校徽"/>
          <p:cNvPicPr>
            <a:picLocks noChangeAspect="1"/>
          </p:cNvPicPr>
          <p:nvPr>
            <p:custDataLst>
              <p:tags r:id="rId6"/>
            </p:custDataLst>
          </p:nvPr>
        </p:nvPicPr>
        <p:blipFill>
          <a:blip r:embed="rId7"/>
          <a:srcRect/>
          <a:stretch>
            <a:fillRect/>
          </a:stretch>
        </p:blipFill>
        <p:spPr>
          <a:xfrm>
            <a:off x="10470929" y="21590"/>
            <a:ext cx="688340" cy="68400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1">
            <a:extLst>
              <a:ext uri="{28A0092B-C50C-407E-A947-70E740481C1C}">
                <a14:useLocalDpi xmlns:a14="http://schemas.microsoft.com/office/drawing/2010/main" val="0"/>
              </a:ext>
            </a:extLst>
          </a:blip>
          <a:srcRect t="24221"/>
          <a:stretch>
            <a:fillRect/>
          </a:stretch>
        </p:blipFill>
        <p:spPr>
          <a:xfrm>
            <a:off x="0" y="1336208"/>
            <a:ext cx="12192000" cy="4180672"/>
          </a:xfrm>
          <a:prstGeom prst="rect">
            <a:avLst/>
          </a:prstGeom>
        </p:spPr>
      </p:pic>
      <p:sp>
        <p:nvSpPr>
          <p:cNvPr id="50" name="矩形 49"/>
          <p:cNvSpPr/>
          <p:nvPr/>
        </p:nvSpPr>
        <p:spPr>
          <a:xfrm>
            <a:off x="0" y="1341120"/>
            <a:ext cx="12192000" cy="4175760"/>
          </a:xfrm>
          <a:prstGeom prst="rect">
            <a:avLst/>
          </a:prstGeom>
          <a:solidFill>
            <a:srgbClr val="035C9C">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a:p>
            <a:pPr algn="ctr"/>
            <a:r>
              <a:rPr lang="zh-CN" altLang="en-US" sz="44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解决方案</a:t>
            </a:r>
            <a:endParaRPr lang="zh-CN" altLang="en-US" sz="44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endParaRPr>
          </a:p>
        </p:txBody>
      </p:sp>
      <p:grpSp>
        <p:nvGrpSpPr>
          <p:cNvPr id="55" name="组合 54"/>
          <p:cNvGrpSpPr/>
          <p:nvPr/>
        </p:nvGrpSpPr>
        <p:grpSpPr>
          <a:xfrm>
            <a:off x="1165078" y="3171060"/>
            <a:ext cx="9861845" cy="1146629"/>
            <a:chOff x="940844" y="2909332"/>
            <a:chExt cx="3967568" cy="1146629"/>
          </a:xfrm>
        </p:grpSpPr>
        <p:cxnSp>
          <p:nvCxnSpPr>
            <p:cNvPr id="56" name="直接连接符 55"/>
            <p:cNvCxnSpPr/>
            <p:nvPr/>
          </p:nvCxnSpPr>
          <p:spPr>
            <a:xfrm>
              <a:off x="940844" y="2909332"/>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940844" y="4055961"/>
              <a:ext cx="3967568" cy="0"/>
            </a:xfrm>
            <a:prstGeom prst="line">
              <a:avLst/>
            </a:prstGeom>
            <a:ln>
              <a:solidFill>
                <a:srgbClr val="F7F6FD"/>
              </a:solidFill>
            </a:ln>
          </p:spPr>
          <p:style>
            <a:lnRef idx="1">
              <a:schemeClr val="accent1"/>
            </a:lnRef>
            <a:fillRef idx="0">
              <a:schemeClr val="accent1"/>
            </a:fillRef>
            <a:effectRef idx="0">
              <a:schemeClr val="accent1"/>
            </a:effectRef>
            <a:fontRef idx="minor">
              <a:schemeClr val="tx1"/>
            </a:fontRef>
          </p:style>
        </p:cxnSp>
      </p:grpSp>
      <p:cxnSp>
        <p:nvCxnSpPr>
          <p:cNvPr id="58" name="直接连接符 57"/>
          <p:cNvCxnSpPr/>
          <p:nvPr/>
        </p:nvCxnSpPr>
        <p:spPr>
          <a:xfrm flipH="1">
            <a:off x="9828983" y="298571"/>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10413346" y="942361"/>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756584" y="755771"/>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8488485" y="1329084"/>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575522" y="1318681"/>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10047301" y="1341120"/>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rot="10800000">
            <a:off x="446009" y="5123901"/>
            <a:ext cx="2286813" cy="1440440"/>
            <a:chOff x="226090" y="4873090"/>
            <a:chExt cx="2286813" cy="1440440"/>
          </a:xfrm>
        </p:grpSpPr>
        <p:cxnSp>
          <p:nvCxnSpPr>
            <p:cNvPr id="71" name="直接连接符 70"/>
            <p:cNvCxnSpPr/>
            <p:nvPr/>
          </p:nvCxnSpPr>
          <p:spPr>
            <a:xfrm flipH="1">
              <a:off x="1566588" y="4873090"/>
              <a:ext cx="946314" cy="10425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150951" y="5516880"/>
              <a:ext cx="361952" cy="39875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494189" y="5330290"/>
              <a:ext cx="531317" cy="585349"/>
            </a:xfrm>
            <a:prstGeom prst="line">
              <a:avLst/>
            </a:prstGeom>
            <a:ln w="15875">
              <a:solidFill>
                <a:srgbClr val="035C9C"/>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226090" y="5903603"/>
              <a:ext cx="268099" cy="29536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1313127" y="5893200"/>
              <a:ext cx="275102" cy="303077"/>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1784906" y="5915639"/>
              <a:ext cx="361164" cy="397891"/>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矩形 78"/>
          <p:cNvSpPr/>
          <p:nvPr/>
        </p:nvSpPr>
        <p:spPr>
          <a:xfrm>
            <a:off x="5101561" y="2089748"/>
            <a:ext cx="1988820" cy="645160"/>
          </a:xfrm>
          <a:prstGeom prst="rect">
            <a:avLst/>
          </a:prstGeom>
        </p:spPr>
        <p:txBody>
          <a:bodyPr wrap="none">
            <a:spAutoFit/>
          </a:bodyPr>
          <a:lstStyle/>
          <a:p>
            <a:pPr algn="ctr"/>
            <a:r>
              <a:rPr lang="zh-CN" altLang="en-US"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第</a:t>
            </a:r>
            <a:r>
              <a:rPr lang="en-US" altLang="zh-CN"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2</a:t>
            </a:r>
            <a:r>
              <a:rPr lang="zh-CN" altLang="en-US" sz="3600" b="1" spc="300" dirty="0">
                <a:solidFill>
                  <a:schemeClr val="bg1"/>
                </a:solidFill>
                <a:latin typeface="微软雅黑" panose="020B0503020204020204" pitchFamily="34" charset="-122"/>
                <a:ea typeface="微软雅黑" panose="020B0503020204020204" pitchFamily="34" charset="-122"/>
                <a:cs typeface="Aharoni" panose="02010803020104030203" pitchFamily="2" charset="-79"/>
              </a:rPr>
              <a:t>部分</a:t>
            </a:r>
            <a:endParaRPr lang="zh-CN" altLang="en-US" sz="3600" spc="300"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2.1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初赛方法迭代模型</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itle 1"/>
          <p:cNvSpPr txBox="1"/>
          <p:nvPr>
            <p:custDataLst>
              <p:tags r:id="rId3"/>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38" name="文本框 37"/>
          <p:cNvSpPr txBox="1"/>
          <p:nvPr>
            <p:custDataLst>
              <p:tags r:id="rId4"/>
            </p:custDataLst>
          </p:nvPr>
        </p:nvSpPr>
        <p:spPr>
          <a:xfrm>
            <a:off x="190665" y="1769745"/>
            <a:ext cx="5734051" cy="5042535"/>
          </a:xfrm>
          <a:custGeom>
            <a:avLst/>
            <a:gdLst>
              <a:gd name="connsiteX0" fmla="*/ 0 w 11042"/>
              <a:gd name="connsiteY0" fmla="*/ 0 h 7941"/>
              <a:gd name="connsiteX1" fmla="*/ 11042 w 11042"/>
              <a:gd name="connsiteY1" fmla="*/ 0 h 7941"/>
              <a:gd name="connsiteX2" fmla="*/ 11042 w 11042"/>
              <a:gd name="connsiteY2" fmla="*/ 7941 h 7941"/>
              <a:gd name="connsiteX3" fmla="*/ 0 w 11042"/>
              <a:gd name="connsiteY3" fmla="*/ 7941 h 7941"/>
              <a:gd name="connsiteX4" fmla="*/ 0 w 11042"/>
              <a:gd name="connsiteY4" fmla="*/ 0 h 7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2" h="7941">
                <a:moveTo>
                  <a:pt x="0" y="0"/>
                </a:moveTo>
                <a:lnTo>
                  <a:pt x="11042" y="0"/>
                </a:lnTo>
                <a:lnTo>
                  <a:pt x="11042" y="7941"/>
                </a:lnTo>
                <a:lnTo>
                  <a:pt x="0" y="7941"/>
                </a:lnTo>
                <a:cubicBezTo>
                  <a:pt x="0" y="5294"/>
                  <a:pt x="36" y="5008"/>
                  <a:pt x="0" y="0"/>
                </a:cubicBezTo>
                <a:close/>
              </a:path>
            </a:pathLst>
          </a:custGeom>
          <a:noFill/>
          <a:ln w="25400" cap="flat" cmpd="sng">
            <a:noFill/>
            <a:prstDash val="lgDash"/>
          </a:ln>
        </p:spPr>
        <p:txBody>
          <a:bodyPr wrap="square" rtlCol="0">
            <a:noAutofit/>
          </a:bodyPr>
          <a:lstStyle/>
          <a:p>
            <a:pPr indent="457200">
              <a:lnSpc>
                <a:spcPct val="150000"/>
              </a:lnSpc>
            </a:pPr>
            <a:r>
              <a:rPr lang="zh-CN" sz="2800" b="1" dirty="0">
                <a:solidFill>
                  <a:srgbClr val="FF0000"/>
                </a:solidFill>
              </a:rPr>
              <a:t>总方案：</a:t>
            </a:r>
            <a:r>
              <a:rPr lang="en-US" altLang="zh-CN" sz="2800" b="1" dirty="0">
                <a:solidFill>
                  <a:srgbClr val="FF0000"/>
                </a:solidFill>
              </a:rPr>
              <a:t>YOLO v7+Mediapipe</a:t>
            </a:r>
            <a:endParaRPr lang="en-US" altLang="zh-CN" sz="2800" b="1" dirty="0">
              <a:solidFill>
                <a:srgbClr val="FF0000"/>
              </a:solidFill>
            </a:endParaRPr>
          </a:p>
          <a:p>
            <a:pPr marL="514350" indent="-514350">
              <a:lnSpc>
                <a:spcPct val="200000"/>
              </a:lnSpc>
              <a:buFont typeface="+mj-lt"/>
              <a:buAutoNum type="arabicPeriod"/>
            </a:pPr>
            <a:r>
              <a:rPr lang="zh-CN" altLang="en-US" sz="2000" dirty="0"/>
              <a:t>针对</a:t>
            </a:r>
            <a:r>
              <a:rPr lang="en-US" altLang="zh-CN" sz="2000" dirty="0"/>
              <a:t>YOLOv7</a:t>
            </a:r>
            <a:r>
              <a:rPr lang="zh-CN" altLang="en-US" sz="2000" dirty="0"/>
              <a:t>模型使用</a:t>
            </a:r>
            <a:r>
              <a:rPr lang="zh-CN" altLang="en-US" sz="2000" b="1" dirty="0">
                <a:solidFill>
                  <a:srgbClr val="1167A4"/>
                </a:solidFill>
              </a:rPr>
              <a:t>蒸馏策略</a:t>
            </a:r>
            <a:r>
              <a:rPr lang="zh-CN" altLang="en-US" sz="2000" dirty="0"/>
              <a:t>，在追求</a:t>
            </a:r>
            <a:r>
              <a:rPr lang="zh-CN" altLang="en-US" sz="2000" b="1" dirty="0">
                <a:solidFill>
                  <a:srgbClr val="1167A4"/>
                </a:solidFill>
              </a:rPr>
              <a:t>实时性</a:t>
            </a:r>
            <a:r>
              <a:rPr lang="zh-CN" altLang="en-US" sz="2000" dirty="0"/>
              <a:t>的同时最大程度</a:t>
            </a:r>
            <a:r>
              <a:rPr lang="zh-CN" altLang="en-US" sz="2000" b="1" dirty="0">
                <a:solidFill>
                  <a:srgbClr val="1167A4"/>
                </a:solidFill>
              </a:rPr>
              <a:t>提高检测精度。</a:t>
            </a:r>
            <a:endParaRPr lang="en-US" altLang="zh-CN" sz="2000" b="1" dirty="0">
              <a:solidFill>
                <a:srgbClr val="1167A4"/>
              </a:solidFill>
            </a:endParaRPr>
          </a:p>
          <a:p>
            <a:pPr marL="514350" indent="-514350">
              <a:lnSpc>
                <a:spcPct val="200000"/>
              </a:lnSpc>
              <a:buFont typeface="+mj-lt"/>
              <a:buAutoNum type="arabicPeriod"/>
            </a:pPr>
            <a:r>
              <a:rPr lang="zh-CN" altLang="en-US" sz="2000" dirty="0"/>
              <a:t>通过</a:t>
            </a:r>
            <a:r>
              <a:rPr lang="en-US" altLang="zh-CN" sz="2000" dirty="0" err="1"/>
              <a:t>Mediapipe</a:t>
            </a:r>
            <a:r>
              <a:rPr lang="zh-CN" altLang="zh-CN" sz="2000" dirty="0"/>
              <a:t>关键点模型</a:t>
            </a:r>
            <a:r>
              <a:rPr lang="zh-CN" altLang="en-US" sz="2000" dirty="0"/>
              <a:t>，对</a:t>
            </a:r>
            <a:r>
              <a:rPr lang="en-US" altLang="zh-CN" sz="2000" dirty="0"/>
              <a:t>YOLO</a:t>
            </a:r>
            <a:r>
              <a:rPr lang="zh-CN" altLang="en-US" sz="2000" dirty="0"/>
              <a:t>的检测结果</a:t>
            </a:r>
            <a:r>
              <a:rPr lang="zh-CN" altLang="zh-CN" sz="2000" dirty="0"/>
              <a:t>进行</a:t>
            </a:r>
            <a:r>
              <a:rPr lang="zh-CN" altLang="zh-CN" sz="2000" b="1" dirty="0">
                <a:solidFill>
                  <a:schemeClr val="accent1">
                    <a:lumMod val="75000"/>
                  </a:schemeClr>
                </a:solidFill>
              </a:rPr>
              <a:t>进一步</a:t>
            </a:r>
            <a:r>
              <a:rPr lang="zh-CN" altLang="en-US" sz="2000" b="1" dirty="0">
                <a:solidFill>
                  <a:schemeClr val="accent1">
                    <a:lumMod val="75000"/>
                  </a:schemeClr>
                </a:solidFill>
              </a:rPr>
              <a:t>细粒度的识别。</a:t>
            </a:r>
            <a:endParaRPr lang="en-US" altLang="zh-CN" sz="2000" b="1" dirty="0"/>
          </a:p>
          <a:p>
            <a:pPr marL="514350" indent="-514350">
              <a:lnSpc>
                <a:spcPct val="200000"/>
              </a:lnSpc>
              <a:buFont typeface="+mj-lt"/>
              <a:buAutoNum type="arabicPeriod"/>
            </a:pPr>
            <a:r>
              <a:rPr lang="zh-CN" altLang="en-US" sz="2000" dirty="0"/>
              <a:t>综合两者的推理结果，编写逻辑判断，输出最终结果。</a:t>
            </a:r>
            <a:endParaRPr lang="zh-CN" altLang="zh-CN" sz="2000" dirty="0"/>
          </a:p>
          <a:p>
            <a:pPr indent="457200">
              <a:lnSpc>
                <a:spcPct val="150000"/>
              </a:lnSpc>
            </a:pPr>
            <a:r>
              <a:rPr lang="zh-CN" altLang="zh-CN" b="1" dirty="0">
                <a:solidFill>
                  <a:srgbClr val="1167A4"/>
                </a:solidFill>
              </a:rPr>
              <a:t> </a:t>
            </a:r>
            <a:endParaRPr lang="zh-CN" b="1" dirty="0">
              <a:solidFill>
                <a:srgbClr val="1167A4"/>
              </a:solidFill>
            </a:endParaRPr>
          </a:p>
          <a:p>
            <a:pPr indent="457200">
              <a:lnSpc>
                <a:spcPct val="150000"/>
              </a:lnSpc>
            </a:pPr>
            <a:endParaRPr lang="zh-CN" b="1" dirty="0">
              <a:solidFill>
                <a:srgbClr val="1167A4"/>
              </a:solidFill>
            </a:endParaRPr>
          </a:p>
        </p:txBody>
      </p:sp>
      <p:pic>
        <p:nvPicPr>
          <p:cNvPr id="4" name="图片 3" descr="d2e32bad532d70f44602fb0275ea124c(1)"/>
          <p:cNvPicPr>
            <a:picLocks noChangeAspect="1"/>
          </p:cNvPicPr>
          <p:nvPr>
            <p:custDataLst>
              <p:tags r:id="rId5"/>
            </p:custDataLst>
          </p:nvPr>
        </p:nvPicPr>
        <p:blipFill>
          <a:blip r:embed="rId6"/>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7"/>
            </p:custDataLst>
          </p:nvPr>
        </p:nvPicPr>
        <p:blipFill>
          <a:blip r:embed="rId8"/>
          <a:srcRect/>
          <a:stretch>
            <a:fillRect/>
          </a:stretch>
        </p:blipFill>
        <p:spPr>
          <a:xfrm>
            <a:off x="10470929" y="21590"/>
            <a:ext cx="688340" cy="684000"/>
          </a:xfrm>
          <a:prstGeom prst="rect">
            <a:avLst/>
          </a:prstGeom>
        </p:spPr>
      </p:pic>
      <p:pic>
        <p:nvPicPr>
          <p:cNvPr id="3" name="图片 2" descr="微信图片_20230910005328"/>
          <p:cNvPicPr>
            <a:picLocks noChangeAspect="1"/>
          </p:cNvPicPr>
          <p:nvPr/>
        </p:nvPicPr>
        <p:blipFill>
          <a:blip r:embed="rId9"/>
          <a:stretch>
            <a:fillRect/>
          </a:stretch>
        </p:blipFill>
        <p:spPr>
          <a:xfrm>
            <a:off x="5836285" y="1769745"/>
            <a:ext cx="6165215" cy="3827145"/>
          </a:xfrm>
          <a:prstGeom prst="rect">
            <a:avLst/>
          </a:prstGeom>
        </p:spPr>
      </p:pic>
      <p:sp>
        <p:nvSpPr>
          <p:cNvPr id="8" name="文本框 7"/>
          <p:cNvSpPr txBox="1"/>
          <p:nvPr>
            <p:custDataLst>
              <p:tags r:id="rId10"/>
            </p:custDataLst>
          </p:nvPr>
        </p:nvSpPr>
        <p:spPr>
          <a:xfrm>
            <a:off x="6887210" y="5661025"/>
            <a:ext cx="4064000" cy="368300"/>
          </a:xfrm>
          <a:prstGeom prst="rect">
            <a:avLst/>
          </a:prstGeom>
          <a:noFill/>
        </p:spPr>
        <p:txBody>
          <a:bodyPr wrap="square" rtlCol="0">
            <a:spAutoFit/>
          </a:bodyPr>
          <a:lstStyle/>
          <a:p>
            <a:pPr algn="ct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图为</a:t>
            </a:r>
            <a:r>
              <a:rPr lang="zh-CN" dirty="0">
                <a:solidFill>
                  <a:srgbClr val="1167A4"/>
                </a:solidFill>
                <a:latin typeface="仿宋_GB2312" panose="02010609030101010101" charset="-122"/>
                <a:ea typeface="仿宋_GB2312" panose="02010609030101010101" charset="-122"/>
                <a:cs typeface="仿宋_GB2312" panose="02010609030101010101" charset="-122"/>
              </a:rPr>
              <a:t>初赛模型的基本方法</a:t>
            </a:r>
            <a:endParaRPr lang="zh-CN" dirty="0">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061460"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2.1.1  </a:t>
            </a:r>
            <a:r>
              <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全</a:t>
            </a: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YOLO v7</a:t>
            </a:r>
            <a:endPar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itle 1"/>
          <p:cNvSpPr txBox="1"/>
          <p:nvPr>
            <p:custDataLst>
              <p:tags r:id="rId3"/>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38" name="文本框 37"/>
          <p:cNvSpPr txBox="1"/>
          <p:nvPr>
            <p:custDataLst>
              <p:tags r:id="rId4"/>
            </p:custDataLst>
          </p:nvPr>
        </p:nvSpPr>
        <p:spPr>
          <a:xfrm>
            <a:off x="521335" y="1478280"/>
            <a:ext cx="5290185" cy="3771900"/>
          </a:xfrm>
          <a:prstGeom prst="rect">
            <a:avLst/>
          </a:prstGeom>
          <a:noFill/>
          <a:ln w="25400" cap="flat" cmpd="sng">
            <a:noFill/>
            <a:prstDash val="lgDash"/>
          </a:ln>
        </p:spPr>
        <p:txBody>
          <a:bodyPr wrap="square" rtlCol="0">
            <a:noAutofit/>
          </a:bodyPr>
          <a:lstStyle/>
          <a:p>
            <a:pPr indent="457200">
              <a:lnSpc>
                <a:spcPct val="150000"/>
              </a:lnSpc>
            </a:pPr>
            <a:r>
              <a:rPr lang="zh-CN" altLang="en-US" sz="2400" b="1" dirty="0">
                <a:solidFill>
                  <a:srgbClr val="1167A4"/>
                </a:solidFill>
                <a:latin typeface="微软雅黑" panose="020B0503020204020204" pitchFamily="34" charset="-122"/>
                <a:ea typeface="微软雅黑" panose="020B0503020204020204" pitchFamily="34" charset="-122"/>
              </a:rPr>
              <a:t>方法：</a:t>
            </a:r>
            <a:r>
              <a:rPr lang="zh-CN" altLang="en-US" dirty="0">
                <a:solidFill>
                  <a:schemeClr val="tx1"/>
                </a:solidFill>
                <a:latin typeface="微软雅黑" panose="020B0503020204020204" pitchFamily="34" charset="-122"/>
                <a:ea typeface="微软雅黑" panose="020B0503020204020204" pitchFamily="34" charset="-122"/>
              </a:rPr>
              <a:t>对数据进行处理、标注为需要检测的九个类别，</a:t>
            </a:r>
            <a:r>
              <a:rPr lang="zh-CN" altLang="en-US" dirty="0">
                <a:latin typeface="微软雅黑" panose="020B0503020204020204" pitchFamily="34" charset="-122"/>
                <a:ea typeface="微软雅黑" panose="020B0503020204020204" pitchFamily="34" charset="-122"/>
                <a:sym typeface="+mn-ea"/>
              </a:rPr>
              <a:t>使</a:t>
            </a:r>
            <a:r>
              <a:rPr lang="zh-CN" altLang="en-US" dirty="0">
                <a:solidFill>
                  <a:schemeClr val="tx1"/>
                </a:solidFill>
                <a:latin typeface="微软雅黑" panose="020B0503020204020204" pitchFamily="34" charset="-122"/>
                <a:ea typeface="微软雅黑" panose="020B0503020204020204" pitchFamily="34" charset="-122"/>
              </a:rPr>
              <a:t>用</a:t>
            </a:r>
            <a:r>
              <a:rPr lang="en-US" altLang="zh-CN" dirty="0">
                <a:solidFill>
                  <a:schemeClr val="tx1"/>
                </a:solidFill>
                <a:latin typeface="微软雅黑" panose="020B0503020204020204" pitchFamily="34" charset="-122"/>
                <a:ea typeface="微软雅黑" panose="020B0503020204020204" pitchFamily="34" charset="-122"/>
              </a:rPr>
              <a:t>YOLOV7</a:t>
            </a:r>
            <a:r>
              <a:rPr lang="zh-CN" altLang="en-US" dirty="0">
                <a:solidFill>
                  <a:schemeClr val="tx1"/>
                </a:solidFill>
                <a:latin typeface="微软雅黑" panose="020B0503020204020204" pitchFamily="34" charset="-122"/>
                <a:ea typeface="微软雅黑" panose="020B0503020204020204" pitchFamily="34" charset="-122"/>
              </a:rPr>
              <a:t>网络作为</a:t>
            </a:r>
            <a:r>
              <a:rPr lang="zh-CN" altLang="en-US" sz="2000" b="1" dirty="0">
                <a:solidFill>
                  <a:srgbClr val="FF0000"/>
                </a:solidFill>
                <a:latin typeface="微软雅黑" panose="020B0503020204020204" pitchFamily="34" charset="-122"/>
                <a:ea typeface="微软雅黑" panose="020B0503020204020204" pitchFamily="34" charset="-122"/>
              </a:rPr>
              <a:t>特征提取器</a:t>
            </a:r>
            <a:r>
              <a:rPr lang="zh-CN" altLang="en-US" dirty="0">
                <a:solidFill>
                  <a:schemeClr val="tx1"/>
                </a:solidFill>
                <a:latin typeface="微软雅黑" panose="020B0503020204020204" pitchFamily="34" charset="-122"/>
                <a:ea typeface="微软雅黑" panose="020B0503020204020204" pitchFamily="34" charset="-122"/>
              </a:rPr>
              <a:t>以提取出图像中的特征表示，使用</a:t>
            </a:r>
            <a:r>
              <a:rPr lang="en-US" altLang="zh-CN" dirty="0">
                <a:solidFill>
                  <a:schemeClr val="tx1"/>
                </a:solidFill>
                <a:latin typeface="微软雅黑" panose="020B0503020204020204" pitchFamily="34" charset="-122"/>
                <a:ea typeface="微软雅黑" panose="020B0503020204020204" pitchFamily="34" charset="-122"/>
              </a:rPr>
              <a:t>yolov7X</a:t>
            </a:r>
            <a:r>
              <a:rPr lang="zh-CN" altLang="en-US" dirty="0">
                <a:solidFill>
                  <a:schemeClr val="tx1"/>
                </a:solidFill>
                <a:latin typeface="微软雅黑" panose="020B0503020204020204" pitchFamily="34" charset="-122"/>
                <a:ea typeface="微软雅黑" panose="020B0503020204020204" pitchFamily="34" charset="-122"/>
              </a:rPr>
              <a:t>权重进行训练，并进行提点蒸馏与量化，依据识别结果直接判断驾驶行为。</a:t>
            </a:r>
            <a:endParaRPr lang="zh-CN" altLang="en-US" dirty="0">
              <a:solidFill>
                <a:schemeClr val="tx1"/>
              </a:solidFill>
              <a:latin typeface="微软雅黑" panose="020B0503020204020204" pitchFamily="34" charset="-122"/>
              <a:ea typeface="微软雅黑" panose="020B0503020204020204" pitchFamily="34" charset="-122"/>
            </a:endParaRPr>
          </a:p>
          <a:p>
            <a:pPr indent="457200">
              <a:lnSpc>
                <a:spcPct val="150000"/>
              </a:lnSpc>
            </a:pPr>
            <a:r>
              <a:rPr lang="zh-CN" altLang="en-US" sz="2400" b="1" dirty="0">
                <a:solidFill>
                  <a:srgbClr val="1167A4"/>
                </a:solidFill>
                <a:latin typeface="微软雅黑" panose="020B0503020204020204" pitchFamily="34" charset="-122"/>
                <a:ea typeface="微软雅黑" panose="020B0503020204020204" pitchFamily="34" charset="-122"/>
              </a:rPr>
              <a:t>效果及优点：</a:t>
            </a:r>
            <a:r>
              <a:rPr lang="zh-CN" altLang="en-US" sz="2000" dirty="0">
                <a:latin typeface="微软雅黑" panose="020B0503020204020204" pitchFamily="34" charset="-122"/>
                <a:ea typeface="微软雅黑" panose="020B0503020204020204" pitchFamily="34" charset="-122"/>
              </a:rPr>
              <a:t>算法流程仅包括模型推理和逻辑判断，运算开销低，模型权重小，</a:t>
            </a:r>
            <a:r>
              <a:rPr lang="zh-CN" altLang="en-US" sz="2000" dirty="0">
                <a:solidFill>
                  <a:schemeClr val="tx1"/>
                </a:solidFill>
                <a:latin typeface="微软雅黑" panose="020B0503020204020204" pitchFamily="34" charset="-122"/>
                <a:ea typeface="微软雅黑" panose="020B0503020204020204" pitchFamily="34" charset="-122"/>
              </a:rPr>
              <a:t>具有</a:t>
            </a:r>
            <a:r>
              <a:rPr lang="zh-CN" altLang="en-US" sz="2400" b="1" dirty="0">
                <a:solidFill>
                  <a:srgbClr val="FF0000"/>
                </a:solidFill>
                <a:latin typeface="微软雅黑" panose="020B0503020204020204" pitchFamily="34" charset="-122"/>
                <a:ea typeface="微软雅黑" panose="020B0503020204020204" pitchFamily="34" charset="-122"/>
              </a:rPr>
              <a:t>较好的实时性能</a:t>
            </a:r>
            <a:r>
              <a:rPr lang="zh-CN" altLang="en-US" sz="2000" dirty="0">
                <a:solidFill>
                  <a:schemeClr val="tx1"/>
                </a:solidFill>
                <a:latin typeface="微软雅黑" panose="020B0503020204020204" pitchFamily="34" charset="-122"/>
                <a:ea typeface="微软雅黑" panose="020B0503020204020204" pitchFamily="34" charset="-122"/>
              </a:rPr>
              <a:t>，能够实现较快的检测速度。</a:t>
            </a:r>
            <a:endParaRPr lang="zh-CN" altLang="en-US" sz="1600" b="1" dirty="0">
              <a:solidFill>
                <a:srgbClr val="FF0000"/>
              </a:solidFill>
              <a:latin typeface="微软雅黑" panose="020B0503020204020204" pitchFamily="34" charset="-122"/>
              <a:ea typeface="微软雅黑" panose="020B0503020204020204" pitchFamily="34" charset="-122"/>
            </a:endParaRPr>
          </a:p>
          <a:p>
            <a:pPr indent="457200">
              <a:lnSpc>
                <a:spcPct val="150000"/>
              </a:lnSpc>
            </a:pPr>
            <a:endParaRPr lang="zh-CN" altLang="en-US" sz="1600" b="1" dirty="0">
              <a:solidFill>
                <a:srgbClr val="FF0000"/>
              </a:solidFill>
              <a:latin typeface="微软雅黑" panose="020B0503020204020204" pitchFamily="34" charset="-122"/>
              <a:ea typeface="微软雅黑" panose="020B0503020204020204" pitchFamily="34" charset="-122"/>
            </a:endParaRPr>
          </a:p>
        </p:txBody>
      </p:sp>
      <p:pic>
        <p:nvPicPr>
          <p:cNvPr id="3" name="图片 2" descr="微信图片_20230907105454"/>
          <p:cNvPicPr>
            <a:picLocks noChangeAspect="1"/>
          </p:cNvPicPr>
          <p:nvPr/>
        </p:nvPicPr>
        <p:blipFill>
          <a:blip r:embed="rId5"/>
          <a:stretch>
            <a:fillRect/>
          </a:stretch>
        </p:blipFill>
        <p:spPr>
          <a:xfrm>
            <a:off x="6095365" y="1269365"/>
            <a:ext cx="5689600" cy="3771265"/>
          </a:xfrm>
          <a:prstGeom prst="rect">
            <a:avLst/>
          </a:prstGeom>
        </p:spPr>
      </p:pic>
      <p:sp>
        <p:nvSpPr>
          <p:cNvPr id="4" name="文本框 3"/>
          <p:cNvSpPr txBox="1"/>
          <p:nvPr/>
        </p:nvSpPr>
        <p:spPr>
          <a:xfrm>
            <a:off x="521335" y="5654638"/>
            <a:ext cx="10727690" cy="645160"/>
          </a:xfrm>
          <a:prstGeom prst="rect">
            <a:avLst/>
          </a:prstGeom>
          <a:noFill/>
        </p:spPr>
        <p:txBody>
          <a:bodyPr wrap="square" rtlCol="0">
            <a:spAutoFit/>
          </a:bodyPr>
          <a:lstStyle/>
          <a:p>
            <a:pPr indent="457200">
              <a:lnSpc>
                <a:spcPct val="150000"/>
              </a:lnSpc>
            </a:pPr>
            <a:r>
              <a:rPr lang="zh-CN" altLang="en-US" sz="2400" b="1" dirty="0">
                <a:solidFill>
                  <a:srgbClr val="FF0000"/>
                </a:solidFill>
                <a:sym typeface="+mn-ea"/>
              </a:rPr>
              <a:t>存在的问题：</a:t>
            </a:r>
            <a:r>
              <a:rPr lang="zh-CN" altLang="en-US" sz="2000" dirty="0">
                <a:latin typeface="微软雅黑" panose="020B0503020204020204" pitchFamily="34" charset="-122"/>
                <a:ea typeface="微软雅黑" panose="020B0503020204020204" pitchFamily="34" charset="-122"/>
                <a:sym typeface="+mn-ea"/>
              </a:rPr>
              <a:t>对于</a:t>
            </a:r>
            <a:r>
              <a:rPr lang="zh-CN" altLang="en-US" sz="2000" b="1" dirty="0">
                <a:solidFill>
                  <a:srgbClr val="FF0000"/>
                </a:solidFill>
                <a:latin typeface="微软雅黑" panose="020B0503020204020204" pitchFamily="34" charset="-122"/>
                <a:ea typeface="微软雅黑" panose="020B0503020204020204" pitchFamily="34" charset="-122"/>
                <a:sym typeface="+mn-ea"/>
              </a:rPr>
              <a:t>细粒度类别</a:t>
            </a:r>
            <a:r>
              <a:rPr lang="zh-CN" altLang="en-US" sz="2000" dirty="0">
                <a:latin typeface="微软雅黑" panose="020B0503020204020204" pitchFamily="34" charset="-122"/>
                <a:ea typeface="微软雅黑" panose="020B0503020204020204" pitchFamily="34" charset="-122"/>
                <a:sym typeface="+mn-ea"/>
              </a:rPr>
              <a:t>（如根据不同角度区分左右转）识别效果差。</a:t>
            </a:r>
            <a:endParaRPr lang="zh-CN" altLang="en-US" sz="2000" dirty="0">
              <a:latin typeface="微软雅黑" panose="020B0503020204020204" pitchFamily="34" charset="-122"/>
              <a:ea typeface="微软雅黑" panose="020B0503020204020204" pitchFamily="34" charset="-122"/>
              <a:sym typeface="+mn-ea"/>
            </a:endParaRPr>
          </a:p>
        </p:txBody>
      </p:sp>
      <p:pic>
        <p:nvPicPr>
          <p:cNvPr id="6" name="图片 5" descr="d2e32bad532d70f44602fb0275ea124c(1)"/>
          <p:cNvPicPr>
            <a:picLocks noChangeAspect="1"/>
          </p:cNvPicPr>
          <p:nvPr>
            <p:custDataLst>
              <p:tags r:id="rId6"/>
            </p:custDataLst>
          </p:nvPr>
        </p:nvPicPr>
        <p:blipFill>
          <a:blip r:embed="rId7"/>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8"/>
            </p:custDataLst>
          </p:nvPr>
        </p:nvPicPr>
        <p:blipFill>
          <a:blip r:embed="rId9"/>
          <a:srcRect/>
          <a:stretch>
            <a:fillRect/>
          </a:stretch>
        </p:blipFill>
        <p:spPr>
          <a:xfrm>
            <a:off x="10470929" y="21590"/>
            <a:ext cx="688340" cy="684000"/>
          </a:xfrm>
          <a:prstGeom prst="rect">
            <a:avLst/>
          </a:prstGeom>
        </p:spPr>
      </p:pic>
      <p:sp>
        <p:nvSpPr>
          <p:cNvPr id="8" name="文本框 7"/>
          <p:cNvSpPr txBox="1"/>
          <p:nvPr>
            <p:custDataLst>
              <p:tags r:id="rId10"/>
            </p:custDataLst>
          </p:nvPr>
        </p:nvSpPr>
        <p:spPr>
          <a:xfrm>
            <a:off x="6979883" y="4959574"/>
            <a:ext cx="4064000" cy="368300"/>
          </a:xfrm>
          <a:prstGeom prst="rect">
            <a:avLst/>
          </a:prstGeom>
          <a:noFill/>
        </p:spPr>
        <p:txBody>
          <a:bodyPr wrap="square" rtlCol="0">
            <a:spAutoFit/>
          </a:bodyPr>
          <a:lstStyle/>
          <a:p>
            <a:pPr algn="ct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图为</a:t>
            </a:r>
            <a:r>
              <a:rPr lang="en-US" altLang="zh-CN" dirty="0">
                <a:solidFill>
                  <a:srgbClr val="1167A4"/>
                </a:solidFill>
                <a:latin typeface="仿宋_GB2312" panose="02010609030101010101" charset="-122"/>
                <a:ea typeface="仿宋_GB2312" panose="02010609030101010101" charset="-122"/>
                <a:cs typeface="仿宋_GB2312" panose="02010609030101010101" charset="-122"/>
              </a:rPr>
              <a:t>YOLOv7</a:t>
            </a:r>
            <a:r>
              <a:rPr lang="zh-CN" altLang="en-US" dirty="0">
                <a:solidFill>
                  <a:srgbClr val="1167A4"/>
                </a:solidFill>
                <a:latin typeface="仿宋_GB2312" panose="02010609030101010101" charset="-122"/>
                <a:ea typeface="仿宋_GB2312" panose="02010609030101010101" charset="-122"/>
                <a:cs typeface="仿宋_GB2312" panose="02010609030101010101" charset="-122"/>
              </a:rPr>
              <a:t>模型的训练结果</a:t>
            </a:r>
            <a:endParaRPr lang="zh-CN" altLang="en-US" dirty="0">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A013CD3-2A9E-479B-A183-4FBB2C9634C9}" type="slidenum">
              <a:rPr lang="zh-CN" altLang="en-US" smtClean="0"/>
            </a:fld>
            <a:endParaRPr lang="zh-CN" altLang="en-US"/>
          </a:p>
        </p:txBody>
      </p:sp>
      <p:sp>
        <p:nvSpPr>
          <p:cNvPr id="7" name="任意多边形 7"/>
          <p:cNvSpPr/>
          <p:nvPr>
            <p:custDataLst>
              <p:tags r:id="rId1"/>
            </p:custDataLst>
          </p:nvPr>
        </p:nvSpPr>
        <p:spPr>
          <a:xfrm flipV="1">
            <a:off x="521335" y="687070"/>
            <a:ext cx="11405235" cy="76200"/>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35C9C">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p:custDataLst>
              <p:tags r:id="rId2"/>
            </p:custDataLst>
          </p:nvPr>
        </p:nvSpPr>
        <p:spPr>
          <a:xfrm>
            <a:off x="-14603" y="381541"/>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035C9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itle 1"/>
          <p:cNvSpPr txBox="1"/>
          <p:nvPr/>
        </p:nvSpPr>
        <p:spPr>
          <a:xfrm>
            <a:off x="600069" y="231314"/>
            <a:ext cx="4683131"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l">
              <a:defRPr/>
            </a:pP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2" name="Rectangle 9"/>
          <p:cNvSpPr>
            <a:spLocks noChangeArrowheads="1"/>
          </p:cNvSpPr>
          <p:nvPr/>
        </p:nvSpPr>
        <p:spPr bwMode="auto">
          <a:xfrm>
            <a:off x="0" y="843280"/>
            <a:ext cx="4984115" cy="516890"/>
          </a:xfrm>
          <a:prstGeom prst="rect">
            <a:avLst/>
          </a:prstGeom>
          <a:solidFill>
            <a:srgbClr val="1167A4"/>
          </a:solidFill>
          <a:ln>
            <a:noFill/>
          </a:ln>
        </p:spPr>
        <p:txBody>
          <a:bodyPr anchor="ctr"/>
          <a:lstStyle>
            <a:lvl1pPr>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sym typeface="Calibri" panose="020F0502020204030204" charset="0"/>
              </a:defRPr>
            </a:lvl9pPr>
          </a:lstStyle>
          <a:p>
            <a:pPr algn="l" eaLnBrk="1" hangingPunct="1">
              <a:spcBef>
                <a:spcPct val="0"/>
              </a:spcBef>
              <a:buFont typeface="Arial" panose="020B0604020202020204" pitchFamily="34" charset="0"/>
              <a:buNone/>
            </a:pPr>
            <a:r>
              <a:rPr lang="en-US" altLang="zh-CN"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2.1.2  YOLOv5+dlib</a:t>
            </a:r>
            <a:endParaRPr lang="zh-CN" altLang="en-US" sz="2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itle 1"/>
          <p:cNvSpPr txBox="1"/>
          <p:nvPr>
            <p:custDataLst>
              <p:tags r:id="rId3"/>
            </p:custDataLst>
          </p:nvPr>
        </p:nvSpPr>
        <p:spPr>
          <a:xfrm>
            <a:off x="600070" y="231314"/>
            <a:ext cx="2151840"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anose="02000000000000000000" pitchFamily="2" charset="0"/>
                <a:cs typeface="Open Sans Light" panose="020B0306030504020204" pitchFamily="34" charset="0"/>
              </a:defRPr>
            </a:lvl1pPr>
          </a:lstStyle>
          <a:p>
            <a:pPr algn="dist">
              <a:defRPr/>
            </a:pPr>
            <a:r>
              <a:rPr lang="zh-CN" altLang="en-US" sz="2400" b="1" dirty="0">
                <a:solidFill>
                  <a:srgbClr val="035C9C"/>
                </a:solidFill>
                <a:latin typeface="微软雅黑" panose="020B0503020204020204" pitchFamily="34" charset="-122"/>
                <a:ea typeface="微软雅黑" panose="020B0503020204020204" pitchFamily="34" charset="-122"/>
                <a:sym typeface="+mn-ea"/>
              </a:rPr>
              <a:t>解决方案</a:t>
            </a:r>
            <a:endParaRPr lang="zh-CN" altLang="en-US" sz="2400" b="1" dirty="0">
              <a:solidFill>
                <a:srgbClr val="035C9C"/>
              </a:solidFill>
              <a:latin typeface="微软雅黑" panose="020B0503020204020204" pitchFamily="34" charset="-122"/>
              <a:ea typeface="微软雅黑" panose="020B0503020204020204" pitchFamily="34" charset="-122"/>
              <a:sym typeface="+mn-ea"/>
            </a:endParaRPr>
          </a:p>
        </p:txBody>
      </p:sp>
      <p:sp>
        <p:nvSpPr>
          <p:cNvPr id="3" name="文本框 2"/>
          <p:cNvSpPr txBox="1"/>
          <p:nvPr>
            <p:custDataLst>
              <p:tags r:id="rId4"/>
            </p:custDataLst>
          </p:nvPr>
        </p:nvSpPr>
        <p:spPr>
          <a:xfrm>
            <a:off x="343535" y="1519555"/>
            <a:ext cx="4761865" cy="3770630"/>
          </a:xfrm>
          <a:prstGeom prst="rect">
            <a:avLst/>
          </a:prstGeom>
          <a:noFill/>
          <a:ln w="25400" cap="flat" cmpd="sng">
            <a:noFill/>
            <a:prstDash val="lgDash"/>
          </a:ln>
        </p:spPr>
        <p:txBody>
          <a:bodyPr wrap="square" rtlCol="0">
            <a:noAutofit/>
          </a:bodyPr>
          <a:lstStyle/>
          <a:p>
            <a:pPr indent="457200">
              <a:lnSpc>
                <a:spcPct val="150000"/>
              </a:lnSpc>
            </a:pPr>
            <a:r>
              <a:rPr lang="zh-CN" altLang="en-US" sz="24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效果及优点</a:t>
            </a:r>
            <a:r>
              <a:rPr lang="zh-CN" altLang="en-US" sz="2000" b="1" dirty="0">
                <a:solidFill>
                  <a:srgbClr val="1167A4"/>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Y</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OLO</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v5+</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dlib</a:t>
            </a:r>
            <a:r>
              <a:rPr sz="2000" dirty="0">
                <a:latin typeface="微软雅黑" panose="020B0503020204020204" pitchFamily="34" charset="-122"/>
                <a:ea typeface="微软雅黑" panose="020B0503020204020204" pitchFamily="34" charset="-122"/>
                <a:cs typeface="微软雅黑" panose="020B0503020204020204" pitchFamily="34" charset="-122"/>
              </a:rPr>
              <a:t>使用YOLOv5进行目标检测，然后使用dlib</a:t>
            </a:r>
            <a:r>
              <a:rPr lang="zh-CN" sz="2000" dirty="0">
                <a:latin typeface="微软雅黑" panose="020B0503020204020204" pitchFamily="34" charset="-122"/>
                <a:ea typeface="微软雅黑" panose="020B0503020204020204" pitchFamily="34" charset="-122"/>
                <a:cs typeface="微软雅黑" panose="020B0503020204020204" pitchFamily="34" charset="-122"/>
              </a:rPr>
              <a:t>对</a:t>
            </a:r>
            <a:r>
              <a:rPr sz="2000" dirty="0">
                <a:latin typeface="微软雅黑" panose="020B0503020204020204" pitchFamily="34" charset="-122"/>
                <a:ea typeface="微软雅黑" panose="020B0503020204020204" pitchFamily="34" charset="-122"/>
                <a:cs typeface="微软雅黑" panose="020B0503020204020204" pitchFamily="34" charset="-122"/>
              </a:rPr>
              <a:t>人脸关键点检测</a:t>
            </a:r>
            <a:r>
              <a:rPr lang="zh-CN" sz="2000" dirty="0">
                <a:latin typeface="微软雅黑" panose="020B0503020204020204" pitchFamily="34" charset="-122"/>
                <a:ea typeface="微软雅黑" panose="020B0503020204020204" pitchFamily="34" charset="-122"/>
                <a:cs typeface="微软雅黑" panose="020B0503020204020204" pitchFamily="34" charset="-122"/>
              </a:rPr>
              <a:t>计算头部角度</a:t>
            </a:r>
            <a:r>
              <a:rPr 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对驾驶行为进行双重确认</a:t>
            </a:r>
            <a:r>
              <a:rPr 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改善了左右转的判断精度问题</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indent="457200">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存在的问题：</a:t>
            </a:r>
            <a:r>
              <a:rPr 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YOLOV5</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对小目标检测准确率较低且其在同等权重下速度精度低</a:t>
            </a:r>
            <a:r>
              <a:rPr sz="2000" dirty="0">
                <a:latin typeface="微软雅黑" panose="020B0503020204020204" pitchFamily="34" charset="-122"/>
                <a:ea typeface="微软雅黑" panose="020B0503020204020204" pitchFamily="34" charset="-122"/>
                <a:cs typeface="微软雅黑" panose="020B0503020204020204" pitchFamily="34" charset="-122"/>
                <a:sym typeface="+mn-ea"/>
              </a:rPr>
              <a:t>于</a:t>
            </a:r>
            <a:r>
              <a:rPr 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YOLOV7</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Dlib</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库为传统机器学习库，在复杂的环境下</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无法对关键点进行精确定位</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descr="d2e32bad532d70f44602fb0275ea124c(1)"/>
          <p:cNvPicPr>
            <a:picLocks noChangeAspect="1"/>
          </p:cNvPicPr>
          <p:nvPr>
            <p:custDataLst>
              <p:tags r:id="rId5"/>
            </p:custDataLst>
          </p:nvPr>
        </p:nvPicPr>
        <p:blipFill>
          <a:blip r:embed="rId6"/>
          <a:stretch>
            <a:fillRect/>
          </a:stretch>
        </p:blipFill>
        <p:spPr>
          <a:xfrm>
            <a:off x="11159490" y="-28575"/>
            <a:ext cx="792000" cy="792000"/>
          </a:xfrm>
          <a:prstGeom prst="rect">
            <a:avLst/>
          </a:prstGeom>
        </p:spPr>
      </p:pic>
      <p:pic>
        <p:nvPicPr>
          <p:cNvPr id="15" name="图片 14" descr="C:\Users\lenovo\Desktop\周师旭\学生会\校学生会\2022春\各种图标\西工大校徽.png西工大校徽"/>
          <p:cNvPicPr>
            <a:picLocks noChangeAspect="1"/>
          </p:cNvPicPr>
          <p:nvPr>
            <p:custDataLst>
              <p:tags r:id="rId7"/>
            </p:custDataLst>
          </p:nvPr>
        </p:nvPicPr>
        <p:blipFill>
          <a:blip r:embed="rId8"/>
          <a:srcRect/>
          <a:stretch>
            <a:fillRect/>
          </a:stretch>
        </p:blipFill>
        <p:spPr>
          <a:xfrm>
            <a:off x="10470929" y="21590"/>
            <a:ext cx="688340" cy="684000"/>
          </a:xfrm>
          <a:prstGeom prst="rect">
            <a:avLst/>
          </a:prstGeom>
        </p:spPr>
      </p:pic>
      <p:pic>
        <p:nvPicPr>
          <p:cNvPr id="6" name="图片 5" descr="微信图片_20230909134914"/>
          <p:cNvPicPr>
            <a:picLocks noChangeAspect="1"/>
          </p:cNvPicPr>
          <p:nvPr/>
        </p:nvPicPr>
        <p:blipFill>
          <a:blip r:embed="rId9"/>
          <a:stretch>
            <a:fillRect/>
          </a:stretch>
        </p:blipFill>
        <p:spPr>
          <a:xfrm>
            <a:off x="5283200" y="1801495"/>
            <a:ext cx="6769735" cy="3488690"/>
          </a:xfrm>
          <a:prstGeom prst="rect">
            <a:avLst/>
          </a:prstGeom>
        </p:spPr>
      </p:pic>
      <p:sp>
        <p:nvSpPr>
          <p:cNvPr id="8" name="文本框 7"/>
          <p:cNvSpPr txBox="1"/>
          <p:nvPr/>
        </p:nvSpPr>
        <p:spPr>
          <a:xfrm>
            <a:off x="6636385" y="5434330"/>
            <a:ext cx="4064000" cy="368300"/>
          </a:xfrm>
          <a:prstGeom prst="rect">
            <a:avLst/>
          </a:prstGeom>
          <a:noFill/>
        </p:spPr>
        <p:txBody>
          <a:bodyPr wrap="square" rtlCol="0">
            <a:spAutoFit/>
          </a:bodyPr>
          <a:lstStyle/>
          <a:p>
            <a:pPr algn="ctr"/>
            <a:r>
              <a:rPr lang="zh-CN" altLang="en-US">
                <a:solidFill>
                  <a:srgbClr val="1167A4"/>
                </a:solidFill>
                <a:latin typeface="仿宋_GB2312" panose="02010609030101010101" charset="-122"/>
                <a:ea typeface="仿宋_GB2312" panose="02010609030101010101" charset="-122"/>
                <a:cs typeface="仿宋_GB2312" panose="02010609030101010101" charset="-122"/>
              </a:rPr>
              <a:t>图为</a:t>
            </a:r>
            <a:r>
              <a:rPr lang="en-US" altLang="zh-CN">
                <a:solidFill>
                  <a:srgbClr val="1167A4"/>
                </a:solidFill>
                <a:latin typeface="仿宋_GB2312" panose="02010609030101010101" charset="-122"/>
                <a:ea typeface="仿宋_GB2312" panose="02010609030101010101" charset="-122"/>
                <a:cs typeface="仿宋_GB2312" panose="02010609030101010101" charset="-122"/>
              </a:rPr>
              <a:t>YOLOv5</a:t>
            </a:r>
            <a:r>
              <a:rPr lang="zh-CN" altLang="en-US">
                <a:solidFill>
                  <a:srgbClr val="1167A4"/>
                </a:solidFill>
                <a:latin typeface="仿宋_GB2312" panose="02010609030101010101" charset="-122"/>
                <a:ea typeface="仿宋_GB2312" panose="02010609030101010101" charset="-122"/>
                <a:cs typeface="仿宋_GB2312" panose="02010609030101010101" charset="-122"/>
              </a:rPr>
              <a:t>的框架</a:t>
            </a:r>
            <a:endParaRPr lang="zh-CN" altLang="en-US">
              <a:solidFill>
                <a:srgbClr val="1167A4"/>
              </a:solidFill>
              <a:latin typeface="仿宋_GB2312" panose="02010609030101010101" charset="-122"/>
              <a:ea typeface="仿宋_GB2312" panose="02010609030101010101" charset="-122"/>
              <a:cs typeface="仿宋_GB2312" panose="02010609030101010101" charset="-122"/>
            </a:endParaRPr>
          </a:p>
        </p:txBody>
      </p:sp>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COMMONDATA" val="eyJoZGlkIjoiNTVlZDAyZGZiZjQ3MDE4NjIxOTNmZjgxNGQ4MWZkMjkifQ=="/>
  <p:tag name="KSO_WPP_MARK_KEY" val="a23a8536-0ba4-40fd-a784-7149fa7c8d07"/>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MH" val="20160830110547"/>
  <p:tag name="MH_LIBRARY" val="CONTENTS"/>
  <p:tag name="MH_TYPE" val="OTHERS"/>
  <p:tag name="ID" val="545840"/>
</p:tagLst>
</file>

<file path=ppt/tags/tag13.xml><?xml version="1.0" encoding="utf-8"?>
<p:tagLst xmlns:p="http://schemas.openxmlformats.org/presentationml/2006/main">
  <p:tag name="MH" val="20160830110547"/>
  <p:tag name="MH_LIBRARY" val="CONTENTS"/>
  <p:tag name="MH_TYPE" val="OTHERS"/>
  <p:tag name="ID" val="545840"/>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MH" val="20160830110547"/>
  <p:tag name="MH_LIBRARY" val="CONTENTS"/>
  <p:tag name="MH_TYPE" val="OTHERS"/>
  <p:tag name="ID" val="545840"/>
</p:tagLst>
</file>

<file path=ppt/tags/tag18.xml><?xml version="1.0" encoding="utf-8"?>
<p:tagLst xmlns:p="http://schemas.openxmlformats.org/presentationml/2006/main">
  <p:tag name="MH" val="20160830110547"/>
  <p:tag name="MH_LIBRARY" val="CONTENTS"/>
  <p:tag name="MH_TYPE" val="OTHERS"/>
  <p:tag name="ID" val="545840"/>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MH" val="20160830110547"/>
  <p:tag name="MH_LIBRARY" val="CONTENTS"/>
  <p:tag name="MH_TYPE" val="OTHERS"/>
  <p:tag name="ID" val="545840"/>
</p:tagLst>
</file>

<file path=ppt/tags/tag25.xml><?xml version="1.0" encoding="utf-8"?>
<p:tagLst xmlns:p="http://schemas.openxmlformats.org/presentationml/2006/main">
  <p:tag name="MH" val="20160830110547"/>
  <p:tag name="MH_LIBRARY" val="CONTENTS"/>
  <p:tag name="MH_TYPE" val="OTHERS"/>
  <p:tag name="ID" val="545840"/>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MH" val="20160830110547"/>
  <p:tag name="MH_LIBRARY" val="CONTENTS"/>
  <p:tag name="MH_TYPE" val="OTHERS"/>
  <p:tag name="ID" val="545840"/>
</p:tagLst>
</file>

<file path=ppt/tags/tag32.xml><?xml version="1.0" encoding="utf-8"?>
<p:tagLst xmlns:p="http://schemas.openxmlformats.org/presentationml/2006/main">
  <p:tag name="MH" val="20160830110547"/>
  <p:tag name="MH_LIBRARY" val="CONTENTS"/>
  <p:tag name="MH_TYPE" val="OTHERS"/>
  <p:tag name="ID" val="545840"/>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MH" val="20160830110547"/>
  <p:tag name="MH_LIBRARY" val="CONTENTS"/>
  <p:tag name="MH_TYPE" val="OTHERS"/>
  <p:tag name="ID" val="545840"/>
</p:tagLst>
</file>

<file path=ppt/tags/tag38.xml><?xml version="1.0" encoding="utf-8"?>
<p:tagLst xmlns:p="http://schemas.openxmlformats.org/presentationml/2006/main">
  <p:tag name="MH" val="20160830110547"/>
  <p:tag name="MH_LIBRARY" val="CONTENTS"/>
  <p:tag name="MH_TYPE" val="OTHERS"/>
  <p:tag name="ID" val="545840"/>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MH" val="20160830110547"/>
  <p:tag name="MH_LIBRARY" val="CONTENTS"/>
  <p:tag name="MH_TYPE" val="OTHERS"/>
  <p:tag name="ID" val="545840"/>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MH" val="20160830110547"/>
  <p:tag name="MH_LIBRARY" val="CONTENTS"/>
  <p:tag name="MH_TYPE" val="OTHERS"/>
  <p:tag name="ID" val="545840"/>
</p:tagLst>
</file>

<file path=ppt/tags/tag47.xml><?xml version="1.0" encoding="utf-8"?>
<p:tagLst xmlns:p="http://schemas.openxmlformats.org/presentationml/2006/main">
  <p:tag name="MH" val="20160830110547"/>
  <p:tag name="MH_LIBRARY" val="CONTENTS"/>
  <p:tag name="MH_TYPE" val="OTHERS"/>
  <p:tag name="ID" val="545840"/>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MH" val="20160830110547"/>
  <p:tag name="MH_LIBRARY" val="CONTENTS"/>
  <p:tag name="MH_TYPE" val="OTHERS"/>
  <p:tag name="ID" val="545840"/>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MH" val="20160830110547"/>
  <p:tag name="MH_LIBRARY" val="CONTENTS"/>
  <p:tag name="MH_TYPE" val="OTHERS"/>
  <p:tag name="ID" val="545840"/>
</p:tagLst>
</file>

<file path=ppt/tags/tag55.xml><?xml version="1.0" encoding="utf-8"?>
<p:tagLst xmlns:p="http://schemas.openxmlformats.org/presentationml/2006/main">
  <p:tag name="MH" val="20160830110547"/>
  <p:tag name="MH_LIBRARY" val="CONTENTS"/>
  <p:tag name="MH_TYPE" val="OTHERS"/>
  <p:tag name="ID" val="545840"/>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MH" val="20160830110547"/>
  <p:tag name="MH_LIBRARY" val="CONTENTS"/>
  <p:tag name="MH_TYPE" val="OTHERS"/>
  <p:tag name="ID" val="545840"/>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MH" val="20160830110547"/>
  <p:tag name="MH_LIBRARY" val="CONTENTS"/>
  <p:tag name="MH_TYPE" val="OTHERS"/>
  <p:tag name="ID" val="545840"/>
</p:tagLst>
</file>

<file path=ppt/tags/tag62.xml><?xml version="1.0" encoding="utf-8"?>
<p:tagLst xmlns:p="http://schemas.openxmlformats.org/presentationml/2006/main">
  <p:tag name="MH" val="20160830110547"/>
  <p:tag name="MH_LIBRARY" val="CONTENTS"/>
  <p:tag name="MH_TYPE" val="OTHERS"/>
  <p:tag name="ID" val="545840"/>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MH" val="20160830110547"/>
  <p:tag name="MH_LIBRARY" val="CONTENTS"/>
  <p:tag name="MH_TYPE" val="OTHERS"/>
  <p:tag name="ID" val="545840"/>
</p:tagLst>
</file>

<file path=ppt/tags/tag69.xml><?xml version="1.0" encoding="utf-8"?>
<p:tagLst xmlns:p="http://schemas.openxmlformats.org/presentationml/2006/main">
  <p:tag name="MH" val="20160830110547"/>
  <p:tag name="MH_LIBRARY" val="CONTENTS"/>
  <p:tag name="MH_TYPE" val="OTHERS"/>
  <p:tag name="ID" val="545840"/>
</p:tagLst>
</file>

<file path=ppt/tags/tag7.xml><?xml version="1.0" encoding="utf-8"?>
<p:tagLst xmlns:p="http://schemas.openxmlformats.org/presentationml/2006/main">
  <p:tag name="MH" val="20160830110547"/>
  <p:tag name="MH_LIBRARY" val="CONTENTS"/>
  <p:tag name="MH_TYPE" val="OTHERS"/>
  <p:tag name="ID" val="545840"/>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MH" val="20160830110547"/>
  <p:tag name="MH_LIBRARY" val="CONTENTS"/>
  <p:tag name="MH_TYPE" val="OTHERS"/>
  <p:tag name="ID" val="545840"/>
</p:tagLst>
</file>

<file path=ppt/tags/tag76.xml><?xml version="1.0" encoding="utf-8"?>
<p:tagLst xmlns:p="http://schemas.openxmlformats.org/presentationml/2006/main">
  <p:tag name="MH" val="20160830110547"/>
  <p:tag name="MH_LIBRARY" val="CONTENTS"/>
  <p:tag name="MH_TYPE" val="OTHERS"/>
  <p:tag name="ID" val="545840"/>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MH" val="20160830110547"/>
  <p:tag name="MH_LIBRARY" val="CONTENTS"/>
  <p:tag name="MH_TYPE" val="OTHERS"/>
  <p:tag name="ID" val="545840"/>
</p:tagLst>
</file>

<file path=ppt/tags/tag82.xml><?xml version="1.0" encoding="utf-8"?>
<p:tagLst xmlns:p="http://schemas.openxmlformats.org/presentationml/2006/main">
  <p:tag name="MH" val="20160830110547"/>
  <p:tag name="MH_LIBRARY" val="CONTENTS"/>
  <p:tag name="MH_TYPE" val="OTHERS"/>
  <p:tag name="ID" val="545840"/>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MH" val="20160830110547"/>
  <p:tag name="MH_LIBRARY" val="CONTENTS"/>
  <p:tag name="MH_TYPE" val="OTHERS"/>
  <p:tag name="ID" val="545840"/>
</p:tagLst>
</file>

<file path=ppt/tags/tag88.xml><?xml version="1.0" encoding="utf-8"?>
<p:tagLst xmlns:p="http://schemas.openxmlformats.org/presentationml/2006/main">
  <p:tag name="MH" val="20160830110547"/>
  <p:tag name="MH_LIBRARY" val="CONTENTS"/>
  <p:tag name="MH_TYPE" val="OTHERS"/>
  <p:tag name="ID" val="545840"/>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2335</Words>
  <Application>WPS 演示</Application>
  <PresentationFormat>宽屏</PresentationFormat>
  <Paragraphs>209</Paragraphs>
  <Slides>19</Slides>
  <Notes>17</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19</vt:i4>
      </vt:variant>
    </vt:vector>
  </HeadingPairs>
  <TitlesOfParts>
    <vt:vector size="44" baseType="lpstr">
      <vt:lpstr>Arial</vt:lpstr>
      <vt:lpstr>宋体</vt:lpstr>
      <vt:lpstr>Wingdings</vt:lpstr>
      <vt:lpstr>幼圆</vt:lpstr>
      <vt:lpstr>微软雅黑</vt:lpstr>
      <vt:lpstr>U.S. 101</vt:lpstr>
      <vt:lpstr>Roboto</vt:lpstr>
      <vt:lpstr>Open Sans Light</vt:lpstr>
      <vt:lpstr>华文中宋</vt:lpstr>
      <vt:lpstr>Aharoni</vt:lpstr>
      <vt:lpstr>Yu Gothic UI Semibold</vt:lpstr>
      <vt:lpstr>Calibri</vt:lpstr>
      <vt:lpstr>Wingdings</vt:lpstr>
      <vt:lpstr>仿宋_GB2312</vt:lpstr>
      <vt:lpstr>仿宋</vt:lpstr>
      <vt:lpstr>黑体</vt:lpstr>
      <vt:lpstr>等线</vt:lpstr>
      <vt:lpstr>Arial Unicode MS</vt:lpstr>
      <vt:lpstr>等线 Light</vt:lpstr>
      <vt:lpstr>Open Sans</vt:lpstr>
      <vt:lpstr>Aharoni</vt:lpstr>
      <vt:lpstr>仿宋_GB2312</vt:lpstr>
      <vt:lpstr>Segoe Print</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杨俊杰</dc:creator>
  <cp:lastModifiedBy>活力大厦B</cp:lastModifiedBy>
  <cp:revision>231</cp:revision>
  <dcterms:created xsi:type="dcterms:W3CDTF">2022-11-08T05:39:00Z</dcterms:created>
  <dcterms:modified xsi:type="dcterms:W3CDTF">2023-09-16T09:08:44Z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9B5C1C8A7FB148DBAA95CA057DE463EC_13</vt:lpwstr>
  </property>
  <property fmtid="{D5CDD505-2E9C-101B-9397-08002B2CF9AE}" pid="3" name="KSOProductBuildVer">
    <vt:lpwstr>2052-11.1.0.9175</vt:lpwstr>
  </property>
  <property fmtid="{D5CDD505-2E9C-101B-9397-08002B2CF9AE}" pid="4" name="MSIP_Label_defa4170-0d19-0005-0004-bc88714345d2_Enabled">
    <vt:lpwstr>true</vt:lpwstr>
  </property>
  <property fmtid="{D5CDD505-2E9C-101B-9397-08002B2CF9AE}" pid="5" name="MSIP_Label_defa4170-0d19-0005-0004-bc88714345d2_SetDate">
    <vt:lpwstr>2023-05-23T16:44:36Z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eb662569-196a-4a18-9e1f-bee16b07ea2f</vt:lpwstr>
  </property>
  <property fmtid="{D5CDD505-2E9C-101B-9397-08002B2CF9AE}" pid="9" name="MSIP_Label_defa4170-0d19-0005-0004-bc88714345d2_ActionId">
    <vt:lpwstr>5f79aedb-b268-4b41-a8a7-d6ed45f1889d</vt:lpwstr>
  </property>
  <property fmtid="{D5CDD505-2E9C-101B-9397-08002B2CF9AE}" pid="10" name="MSIP_Label_defa4170-0d19-0005-0004-bc88714345d2_ContentBits">
    <vt:lpwstr>0</vt:lpwstr>
  </property>
</Properties>
</file>